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97" r:id="rId2"/>
  </p:sldMasterIdLst>
  <p:notesMasterIdLst>
    <p:notesMasterId r:id="rId12"/>
  </p:notesMasterIdLst>
  <p:handoutMasterIdLst>
    <p:handoutMasterId r:id="rId13"/>
  </p:handoutMasterIdLst>
  <p:sldIdLst>
    <p:sldId id="643" r:id="rId3"/>
    <p:sldId id="644" r:id="rId4"/>
    <p:sldId id="652" r:id="rId5"/>
    <p:sldId id="645" r:id="rId6"/>
    <p:sldId id="646" r:id="rId7"/>
    <p:sldId id="648" r:id="rId8"/>
    <p:sldId id="650" r:id="rId9"/>
    <p:sldId id="649" r:id="rId10"/>
    <p:sldId id="651" r:id="rId11"/>
  </p:sldIdLst>
  <p:sldSz cx="9144000" cy="6858000" type="screen4x3"/>
  <p:notesSz cx="7099300" cy="10234613"/>
  <p:custShowLst>
    <p:custShow name="Zielgruppenpräsentation 1" id="0">
      <p:sldLst/>
    </p:custShow>
  </p:custShow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3F5E97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3F5E97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3F5E97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3F5E97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3F5E97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rgbClr val="3F5E97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rgbClr val="3F5E97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rgbClr val="3F5E97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rgbClr val="3F5E97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CC"/>
    <a:srgbClr val="0066FF"/>
    <a:srgbClr val="33CC33"/>
    <a:srgbClr val="FFFF99"/>
    <a:srgbClr val="FFCC00"/>
    <a:srgbClr val="3399FF"/>
    <a:srgbClr val="0000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25E5076-3810-47DD-B79F-674D7AD40C01}" styleName="Dunkle Formatvorlage 1 - Akz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D083AE6-46FA-4A59-8FB0-9F97EB10719F}" styleName="Helle Formatvorlage 3 - Akz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78" autoAdjust="0"/>
    <p:restoredTop sz="87879" autoAdjust="0"/>
  </p:normalViewPr>
  <p:slideViewPr>
    <p:cSldViewPr snapToGrid="0" snapToObjects="1">
      <p:cViewPr varScale="1">
        <p:scale>
          <a:sx n="86" d="100"/>
          <a:sy n="86" d="100"/>
        </p:scale>
        <p:origin x="903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53" d="100"/>
          <a:sy n="53" d="100"/>
        </p:scale>
        <p:origin x="-2604" y="-90"/>
      </p:cViewPr>
      <p:guideLst>
        <p:guide orient="horz" pos="3224"/>
        <p:guide pos="223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6145" cy="511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45" tIns="47723" rIns="95445" bIns="47723" numCol="1" anchor="t" anchorCtr="0" compatLnSpc="1">
            <a:prstTxWarp prst="textNoShape">
              <a:avLst/>
            </a:prstTxWarp>
          </a:bodyPr>
          <a:lstStyle>
            <a:lvl1pPr>
              <a:defRPr sz="1300" b="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3156" y="0"/>
            <a:ext cx="3076144" cy="511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45" tIns="47723" rIns="95445" bIns="47723" numCol="1" anchor="t" anchorCtr="0" compatLnSpc="1">
            <a:prstTxWarp prst="textNoShape">
              <a:avLst/>
            </a:prstTxWarp>
          </a:bodyPr>
          <a:lstStyle>
            <a:lvl1pPr algn="r">
              <a:defRPr sz="1300" b="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23051"/>
            <a:ext cx="3076145" cy="51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45" tIns="47723" rIns="95445" bIns="47723" numCol="1" anchor="b" anchorCtr="0" compatLnSpc="1">
            <a:prstTxWarp prst="textNoShape">
              <a:avLst/>
            </a:prstTxWarp>
          </a:bodyPr>
          <a:lstStyle>
            <a:lvl1pPr>
              <a:defRPr sz="1300" b="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3156" y="9723051"/>
            <a:ext cx="3076144" cy="51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45" tIns="47723" rIns="95445" bIns="47723" numCol="1" anchor="b" anchorCtr="0" compatLnSpc="1">
            <a:prstTxWarp prst="textNoShape">
              <a:avLst/>
            </a:prstTxWarp>
          </a:bodyPr>
          <a:lstStyle>
            <a:lvl1pPr algn="r">
              <a:defRPr sz="1300" b="0">
                <a:solidFill>
                  <a:schemeClr val="tx1"/>
                </a:solidFill>
              </a:defRPr>
            </a:lvl1pPr>
          </a:lstStyle>
          <a:p>
            <a:fld id="{0E872423-4848-4714-B99D-54C937680161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9175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6145" cy="511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45" tIns="47723" rIns="95445" bIns="47723" numCol="1" anchor="t" anchorCtr="0" compatLnSpc="1">
            <a:prstTxWarp prst="textNoShape">
              <a:avLst/>
            </a:prstTxWarp>
          </a:bodyPr>
          <a:lstStyle>
            <a:lvl1pPr>
              <a:defRPr sz="1300" b="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3156" y="0"/>
            <a:ext cx="3076144" cy="511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45" tIns="47723" rIns="95445" bIns="47723" numCol="1" anchor="t" anchorCtr="0" compatLnSpc="1">
            <a:prstTxWarp prst="textNoShape">
              <a:avLst/>
            </a:prstTxWarp>
          </a:bodyPr>
          <a:lstStyle>
            <a:lvl1pPr algn="r">
              <a:defRPr sz="1300" b="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3775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013" y="4860692"/>
            <a:ext cx="5205276" cy="4605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45" tIns="47723" rIns="95445" bIns="477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die Formate des Vorlagentextes zu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3051"/>
            <a:ext cx="3076145" cy="51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45" tIns="47723" rIns="95445" bIns="47723" numCol="1" anchor="b" anchorCtr="0" compatLnSpc="1">
            <a:prstTxWarp prst="textNoShape">
              <a:avLst/>
            </a:prstTxWarp>
          </a:bodyPr>
          <a:lstStyle>
            <a:lvl1pPr>
              <a:defRPr sz="1300" b="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3156" y="9723051"/>
            <a:ext cx="3076144" cy="51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45" tIns="47723" rIns="95445" bIns="47723" numCol="1" anchor="b" anchorCtr="0" compatLnSpc="1">
            <a:prstTxWarp prst="textNoShape">
              <a:avLst/>
            </a:prstTxWarp>
          </a:bodyPr>
          <a:lstStyle>
            <a:lvl1pPr algn="r">
              <a:defRPr sz="1300" b="0">
                <a:solidFill>
                  <a:schemeClr val="tx1"/>
                </a:solidFill>
              </a:defRPr>
            </a:lvl1pPr>
          </a:lstStyle>
          <a:p>
            <a:fld id="{D4D9F1DE-EA90-446C-AFC5-87F4B5BFFB93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62291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600" dirty="0" err="1"/>
              <a:t>Good</a:t>
            </a:r>
            <a:r>
              <a:rPr lang="de-DE" sz="1600" baseline="0" dirty="0"/>
              <a:t> </a:t>
            </a:r>
            <a:r>
              <a:rPr lang="de-DE" sz="1600" baseline="0" dirty="0" err="1"/>
              <a:t>morning</a:t>
            </a:r>
            <a:r>
              <a:rPr lang="de-DE" sz="1600" baseline="0" dirty="0"/>
              <a:t>, </a:t>
            </a:r>
            <a:r>
              <a:rPr lang="de-DE" sz="1600" baseline="0" dirty="0" err="1"/>
              <a:t>everyone</a:t>
            </a:r>
            <a:r>
              <a:rPr lang="de-DE" sz="1600" baseline="0" dirty="0"/>
              <a:t>. Let‘s </a:t>
            </a:r>
            <a:r>
              <a:rPr lang="de-DE" sz="1600" b="1" baseline="0" dirty="0"/>
              <a:t>get </a:t>
            </a:r>
            <a:r>
              <a:rPr lang="de-DE" sz="1600" baseline="0" dirty="0"/>
              <a:t>started. </a:t>
            </a:r>
            <a:r>
              <a:rPr lang="de-DE" sz="1600" baseline="0" dirty="0" err="1"/>
              <a:t>I‘m</a:t>
            </a:r>
            <a:r>
              <a:rPr lang="de-DE" sz="1600" baseline="0" dirty="0"/>
              <a:t> Ludger. As you know, since April I have</a:t>
            </a:r>
            <a:r>
              <a:rPr lang="de-DE" sz="1600" b="1" baseline="0" dirty="0"/>
              <a:t> had </a:t>
            </a:r>
            <a:r>
              <a:rPr lang="de-DE" sz="1600" baseline="0" dirty="0"/>
              <a:t>a new job as the director of the PFH. This </a:t>
            </a:r>
            <a:r>
              <a:rPr lang="de-DE" sz="1600" baseline="0" dirty="0" err="1"/>
              <a:t>is</a:t>
            </a:r>
            <a:r>
              <a:rPr lang="de-DE" sz="1600" baseline="0" dirty="0"/>
              <a:t> an </a:t>
            </a:r>
            <a:r>
              <a:rPr lang="de-DE" sz="1600" baseline="0" dirty="0" err="1"/>
              <a:t>organization</a:t>
            </a:r>
            <a:r>
              <a:rPr lang="de-DE" sz="1600" baseline="0" dirty="0"/>
              <a:t> in Berlin/Germany </a:t>
            </a:r>
            <a:r>
              <a:rPr lang="de-DE" sz="1600" baseline="0" dirty="0" err="1"/>
              <a:t>which</a:t>
            </a:r>
            <a:r>
              <a:rPr lang="de-DE" sz="1600" baseline="0" dirty="0"/>
              <a:t> </a:t>
            </a:r>
            <a:r>
              <a:rPr lang="de-DE" sz="1600" baseline="0" dirty="0" err="1"/>
              <a:t>manages</a:t>
            </a:r>
            <a:r>
              <a:rPr lang="de-DE" sz="1600" baseline="0" dirty="0"/>
              <a:t> a </a:t>
            </a:r>
            <a:r>
              <a:rPr lang="de-DE" sz="1600" baseline="0" dirty="0" err="1"/>
              <a:t>school</a:t>
            </a:r>
            <a:r>
              <a:rPr lang="de-DE" sz="1600" baseline="0" dirty="0"/>
              <a:t> </a:t>
            </a:r>
            <a:r>
              <a:rPr lang="de-DE" sz="1600" baseline="0" dirty="0" err="1"/>
              <a:t>for</a:t>
            </a:r>
            <a:r>
              <a:rPr lang="de-DE" sz="1600" baseline="0" dirty="0"/>
              <a:t> </a:t>
            </a:r>
            <a:r>
              <a:rPr lang="de-DE" sz="1600" baseline="0" dirty="0" err="1"/>
              <a:t>socialpaedagogic</a:t>
            </a:r>
            <a:r>
              <a:rPr lang="de-DE" sz="1600" baseline="0" dirty="0"/>
              <a:t> </a:t>
            </a:r>
            <a:r>
              <a:rPr lang="de-DE" sz="1600" baseline="0" dirty="0" err="1"/>
              <a:t>studies</a:t>
            </a:r>
            <a:r>
              <a:rPr lang="de-DE" sz="1600" baseline="0" dirty="0"/>
              <a:t>, </a:t>
            </a:r>
            <a:r>
              <a:rPr lang="de-DE" sz="1600" baseline="0" dirty="0" err="1"/>
              <a:t>many</a:t>
            </a:r>
            <a:r>
              <a:rPr lang="de-DE" sz="1600" baseline="0" dirty="0"/>
              <a:t> </a:t>
            </a:r>
            <a:r>
              <a:rPr lang="de-DE" sz="1600" baseline="0" dirty="0" err="1"/>
              <a:t>kindergartens</a:t>
            </a:r>
            <a:r>
              <a:rPr lang="de-DE" sz="1600" baseline="0" dirty="0"/>
              <a:t> </a:t>
            </a:r>
            <a:r>
              <a:rPr lang="de-DE" sz="1600" baseline="0" dirty="0" err="1"/>
              <a:t>and</a:t>
            </a:r>
            <a:r>
              <a:rPr lang="de-DE" sz="1600" baseline="0" dirty="0"/>
              <a:t> </a:t>
            </a:r>
            <a:r>
              <a:rPr lang="de-DE" sz="1600" baseline="0" dirty="0" err="1"/>
              <a:t>other</a:t>
            </a:r>
            <a:r>
              <a:rPr lang="de-DE" sz="1600" baseline="0" dirty="0"/>
              <a:t> </a:t>
            </a:r>
            <a:r>
              <a:rPr lang="de-DE" sz="1600" baseline="0" dirty="0" err="1"/>
              <a:t>projects</a:t>
            </a:r>
            <a:r>
              <a:rPr lang="de-DE" sz="1600" baseline="0" dirty="0"/>
              <a:t> </a:t>
            </a:r>
            <a:r>
              <a:rPr lang="de-DE" sz="1600" baseline="0" dirty="0" err="1"/>
              <a:t>for</a:t>
            </a:r>
            <a:r>
              <a:rPr lang="de-DE" sz="1600" baseline="0" dirty="0"/>
              <a:t> </a:t>
            </a:r>
            <a:r>
              <a:rPr lang="de-DE" sz="1600" baseline="0" dirty="0" err="1"/>
              <a:t>families</a:t>
            </a:r>
            <a:r>
              <a:rPr lang="de-DE" sz="1600" baseline="0" dirty="0"/>
              <a:t> </a:t>
            </a:r>
            <a:r>
              <a:rPr lang="de-DE" sz="1600" baseline="0" dirty="0" err="1"/>
              <a:t>and</a:t>
            </a:r>
            <a:r>
              <a:rPr lang="de-DE" sz="1600" baseline="0" dirty="0"/>
              <a:t> </a:t>
            </a:r>
            <a:r>
              <a:rPr lang="de-DE" sz="1600" baseline="0" dirty="0" err="1"/>
              <a:t>their</a:t>
            </a:r>
            <a:r>
              <a:rPr lang="de-DE" sz="1600" baseline="0" dirty="0"/>
              <a:t> </a:t>
            </a:r>
            <a:r>
              <a:rPr lang="de-DE" sz="1600" baseline="0" dirty="0" err="1"/>
              <a:t>needs</a:t>
            </a:r>
            <a:r>
              <a:rPr lang="de-DE" sz="1600" baseline="0" dirty="0"/>
              <a:t>.</a:t>
            </a:r>
          </a:p>
          <a:p>
            <a:endParaRPr lang="de-DE" sz="1600" baseline="0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600" dirty="0"/>
              <a:t>This </a:t>
            </a:r>
            <a:r>
              <a:rPr lang="de-DE" sz="1600" dirty="0" err="1"/>
              <a:t>morning</a:t>
            </a:r>
            <a:r>
              <a:rPr lang="de-DE" sz="1600" dirty="0"/>
              <a:t> </a:t>
            </a:r>
            <a:r>
              <a:rPr lang="de-DE" sz="1600" dirty="0" err="1"/>
              <a:t>I‘m</a:t>
            </a:r>
            <a:r>
              <a:rPr lang="de-DE" sz="1600" dirty="0"/>
              <a:t> </a:t>
            </a:r>
            <a:r>
              <a:rPr lang="de-DE" sz="1600" dirty="0" err="1"/>
              <a:t>going</a:t>
            </a:r>
            <a:r>
              <a:rPr lang="de-DE" sz="1600" dirty="0"/>
              <a:t> </a:t>
            </a:r>
            <a:r>
              <a:rPr lang="de-DE" sz="1600" dirty="0" err="1"/>
              <a:t>to</a:t>
            </a:r>
            <a:r>
              <a:rPr lang="de-DE" sz="1600" dirty="0"/>
              <a:t> </a:t>
            </a:r>
            <a:r>
              <a:rPr lang="de-DE" sz="1600" dirty="0" err="1"/>
              <a:t>be</a:t>
            </a:r>
            <a:r>
              <a:rPr lang="de-DE" sz="1600" dirty="0"/>
              <a:t> </a:t>
            </a:r>
            <a:r>
              <a:rPr lang="de-DE" sz="1600" dirty="0" err="1"/>
              <a:t>telling</a:t>
            </a:r>
            <a:r>
              <a:rPr lang="de-DE" sz="1600" dirty="0"/>
              <a:t> </a:t>
            </a:r>
            <a:r>
              <a:rPr lang="de-DE" sz="1600" dirty="0" err="1"/>
              <a:t>you</a:t>
            </a:r>
            <a:r>
              <a:rPr lang="de-DE" sz="1600" dirty="0"/>
              <a:t> </a:t>
            </a:r>
            <a:r>
              <a:rPr lang="de-DE" sz="1600" dirty="0" err="1"/>
              <a:t>what</a:t>
            </a:r>
            <a:r>
              <a:rPr lang="de-DE" sz="1600" dirty="0"/>
              <a:t> </a:t>
            </a:r>
            <a:r>
              <a:rPr lang="de-DE" sz="1600" dirty="0" err="1"/>
              <a:t>we</a:t>
            </a:r>
            <a:r>
              <a:rPr lang="de-DE" sz="1600" dirty="0"/>
              <a:t> </a:t>
            </a:r>
            <a:r>
              <a:rPr lang="de-DE" sz="1600" dirty="0" err="1"/>
              <a:t>are</a:t>
            </a:r>
            <a:r>
              <a:rPr lang="de-DE" sz="1600" dirty="0"/>
              <a:t>, </a:t>
            </a:r>
            <a:r>
              <a:rPr lang="de-DE" sz="1600" dirty="0" err="1"/>
              <a:t>what</a:t>
            </a:r>
            <a:r>
              <a:rPr lang="de-DE" sz="1600" dirty="0"/>
              <a:t> </a:t>
            </a:r>
            <a:r>
              <a:rPr lang="de-DE" sz="1600" dirty="0" err="1"/>
              <a:t>we</a:t>
            </a:r>
            <a:r>
              <a:rPr lang="de-DE" sz="1600" dirty="0"/>
              <a:t> do </a:t>
            </a:r>
            <a:r>
              <a:rPr lang="de-DE" sz="1600" dirty="0" err="1"/>
              <a:t>and</a:t>
            </a:r>
            <a:r>
              <a:rPr lang="de-DE" sz="1600" baseline="0" dirty="0"/>
              <a:t> </a:t>
            </a:r>
            <a:r>
              <a:rPr lang="de-DE" sz="1600" baseline="0" dirty="0" err="1"/>
              <a:t>what</a:t>
            </a:r>
            <a:r>
              <a:rPr lang="de-DE" sz="1600" baseline="0" dirty="0"/>
              <a:t> </a:t>
            </a:r>
            <a:r>
              <a:rPr lang="de-DE" sz="1600" baseline="0" dirty="0" err="1"/>
              <a:t>we</a:t>
            </a:r>
            <a:r>
              <a:rPr lang="de-DE" sz="1600" baseline="0" dirty="0"/>
              <a:t> </a:t>
            </a:r>
            <a:r>
              <a:rPr lang="de-DE" sz="1600" baseline="0" dirty="0" err="1"/>
              <a:t>want</a:t>
            </a:r>
            <a:r>
              <a:rPr lang="de-DE" sz="1600" baseline="0" dirty="0"/>
              <a:t>.</a:t>
            </a:r>
          </a:p>
          <a:p>
            <a:endParaRPr lang="de-DE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D9F1DE-EA90-446C-AFC5-87F4B5BFFB93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1380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So, </a:t>
            </a:r>
            <a:r>
              <a:rPr lang="de-DE" dirty="0" err="1"/>
              <a:t>I‘ll</a:t>
            </a:r>
            <a:r>
              <a:rPr lang="de-DE" dirty="0"/>
              <a:t> </a:t>
            </a:r>
            <a:r>
              <a:rPr lang="de-DE" dirty="0" err="1"/>
              <a:t>start</a:t>
            </a:r>
            <a:r>
              <a:rPr lang="de-DE" dirty="0"/>
              <a:t> off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giving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baseline="0" dirty="0"/>
              <a:t> </a:t>
            </a:r>
            <a:r>
              <a:rPr lang="de-DE" dirty="0"/>
              <a:t>an </a:t>
            </a:r>
            <a:r>
              <a:rPr lang="de-DE" dirty="0" err="1"/>
              <a:t>overwiew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organization</a:t>
            </a:r>
            <a:r>
              <a:rPr lang="de-DE" dirty="0"/>
              <a:t> </a:t>
            </a:r>
          </a:p>
          <a:p>
            <a:endParaRPr lang="de-DE" dirty="0"/>
          </a:p>
          <a:p>
            <a:r>
              <a:rPr lang="de-DE" dirty="0"/>
              <a:t>and </a:t>
            </a:r>
            <a:r>
              <a:rPr lang="de-DE" b="1" dirty="0"/>
              <a:t>its</a:t>
            </a:r>
            <a:r>
              <a:rPr lang="de-DE" dirty="0"/>
              <a:t> history.</a:t>
            </a:r>
          </a:p>
          <a:p>
            <a:endParaRPr lang="de-DE" dirty="0"/>
          </a:p>
          <a:p>
            <a:r>
              <a:rPr lang="de-DE" dirty="0"/>
              <a:t>After that I‘ll highlight what I see as the main</a:t>
            </a:r>
            <a:r>
              <a:rPr lang="de-DE" baseline="0" dirty="0"/>
              <a:t> goals </a:t>
            </a:r>
          </a:p>
          <a:p>
            <a:endParaRPr lang="de-DE" baseline="0" dirty="0"/>
          </a:p>
          <a:p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our</a:t>
            </a:r>
            <a:r>
              <a:rPr lang="de-DE" baseline="0" dirty="0"/>
              <a:t> </a:t>
            </a:r>
            <a:r>
              <a:rPr lang="de-DE" baseline="0" dirty="0" err="1"/>
              <a:t>working</a:t>
            </a:r>
            <a:r>
              <a:rPr lang="de-DE" baseline="0" dirty="0"/>
              <a:t>  </a:t>
            </a:r>
            <a:r>
              <a:rPr lang="de-DE" baseline="0" dirty="0" err="1"/>
              <a:t>approach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 err="1"/>
              <a:t>I‘ll</a:t>
            </a:r>
            <a:r>
              <a:rPr lang="de-DE" baseline="0" dirty="0"/>
              <a:t> </a:t>
            </a:r>
            <a:r>
              <a:rPr lang="de-DE" baseline="0" dirty="0" err="1"/>
              <a:t>conclude</a:t>
            </a:r>
            <a:r>
              <a:rPr lang="de-DE" baseline="0" dirty="0"/>
              <a:t> </a:t>
            </a:r>
            <a:r>
              <a:rPr lang="de-DE" baseline="0" dirty="0" err="1"/>
              <a:t>my</a:t>
            </a:r>
            <a:r>
              <a:rPr lang="de-DE" baseline="0" dirty="0"/>
              <a:t> </a:t>
            </a:r>
            <a:r>
              <a:rPr lang="de-DE" baseline="0" dirty="0" err="1"/>
              <a:t>presentation</a:t>
            </a:r>
            <a:r>
              <a:rPr lang="de-DE" baseline="0" dirty="0"/>
              <a:t> </a:t>
            </a:r>
            <a:r>
              <a:rPr lang="de-DE" baseline="0" dirty="0" err="1"/>
              <a:t>with</a:t>
            </a:r>
            <a:r>
              <a:rPr lang="de-DE" baseline="0" dirty="0"/>
              <a:t> </a:t>
            </a:r>
            <a:r>
              <a:rPr lang="de-DE" baseline="0" dirty="0" err="1"/>
              <a:t>bringing</a:t>
            </a:r>
            <a:r>
              <a:rPr lang="de-DE" baseline="0" dirty="0"/>
              <a:t> </a:t>
            </a:r>
            <a:r>
              <a:rPr lang="de-DE" baseline="0" dirty="0" err="1"/>
              <a:t>you</a:t>
            </a:r>
            <a:r>
              <a:rPr lang="de-DE" baseline="0" dirty="0"/>
              <a:t> </a:t>
            </a:r>
            <a:r>
              <a:rPr lang="de-DE" baseline="0" dirty="0" err="1"/>
              <a:t>up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date</a:t>
            </a:r>
            <a:r>
              <a:rPr lang="de-DE" baseline="0" dirty="0"/>
              <a:t> </a:t>
            </a:r>
            <a:r>
              <a:rPr lang="de-DE" baseline="0" dirty="0" err="1"/>
              <a:t>with</a:t>
            </a:r>
            <a:r>
              <a:rPr lang="de-DE" baseline="0" dirty="0"/>
              <a:t> </a:t>
            </a:r>
            <a:r>
              <a:rPr lang="de-DE" baseline="0" dirty="0" err="1"/>
              <a:t>some</a:t>
            </a:r>
            <a:r>
              <a:rPr lang="de-DE" baseline="0" dirty="0"/>
              <a:t> </a:t>
            </a:r>
            <a:r>
              <a:rPr lang="de-DE" baseline="0" dirty="0" err="1"/>
              <a:t>actual</a:t>
            </a:r>
            <a:r>
              <a:rPr lang="de-DE" baseline="0" dirty="0"/>
              <a:t> initiatives </a:t>
            </a:r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projects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our</a:t>
            </a:r>
            <a:r>
              <a:rPr lang="de-DE" baseline="0" dirty="0"/>
              <a:t> </a:t>
            </a:r>
            <a:r>
              <a:rPr lang="de-DE" baseline="0" dirty="0" err="1"/>
              <a:t>company</a:t>
            </a:r>
            <a:r>
              <a:rPr lang="de-DE" baseline="0" dirty="0"/>
              <a:t>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D9F1DE-EA90-446C-AFC5-87F4B5BFFB93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1598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Now, firstly some rough</a:t>
            </a:r>
            <a:r>
              <a:rPr lang="de-DE" b="1" dirty="0"/>
              <a:t> information </a:t>
            </a:r>
            <a:r>
              <a:rPr lang="de-DE" dirty="0"/>
              <a:t>about our organization. As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see</a:t>
            </a:r>
            <a:r>
              <a:rPr lang="de-DE" dirty="0"/>
              <a:t> on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picture</a:t>
            </a:r>
            <a:r>
              <a:rPr lang="de-DE" baseline="0" dirty="0"/>
              <a:t>, </a:t>
            </a:r>
            <a:r>
              <a:rPr lang="de-DE" baseline="0" dirty="0" err="1"/>
              <a:t>we</a:t>
            </a:r>
            <a:r>
              <a:rPr lang="de-DE" baseline="0" dirty="0"/>
              <a:t> </a:t>
            </a:r>
            <a:r>
              <a:rPr lang="de-DE" baseline="0" dirty="0" err="1"/>
              <a:t>have</a:t>
            </a:r>
            <a:r>
              <a:rPr lang="de-DE" baseline="0" dirty="0"/>
              <a:t> </a:t>
            </a:r>
            <a:r>
              <a:rPr lang="de-DE" baseline="0" dirty="0" err="1"/>
              <a:t>two</a:t>
            </a:r>
            <a:r>
              <a:rPr lang="de-DE" baseline="0" dirty="0"/>
              <a:t> </a:t>
            </a:r>
            <a:r>
              <a:rPr lang="de-DE" baseline="0" dirty="0" err="1"/>
              <a:t>main</a:t>
            </a:r>
            <a:r>
              <a:rPr lang="de-DE" baseline="0" dirty="0"/>
              <a:t> </a:t>
            </a:r>
            <a:r>
              <a:rPr lang="de-DE" baseline="0" dirty="0" err="1"/>
              <a:t>departments</a:t>
            </a:r>
            <a:r>
              <a:rPr lang="de-DE" baseline="0" dirty="0"/>
              <a:t>.</a:t>
            </a:r>
          </a:p>
          <a:p>
            <a:r>
              <a:rPr lang="de-DE" baseline="0" dirty="0"/>
              <a:t> </a:t>
            </a:r>
          </a:p>
          <a:p>
            <a:r>
              <a:rPr lang="de-DE" baseline="0" dirty="0"/>
              <a:t>In orange </a:t>
            </a:r>
            <a:r>
              <a:rPr lang="de-DE" baseline="0" dirty="0" err="1"/>
              <a:t>color</a:t>
            </a:r>
            <a:r>
              <a:rPr lang="de-DE" baseline="0" dirty="0"/>
              <a:t>, </a:t>
            </a:r>
            <a:r>
              <a:rPr lang="de-DE" baseline="0" dirty="0" err="1"/>
              <a:t>you</a:t>
            </a:r>
            <a:r>
              <a:rPr lang="de-DE" baseline="0" dirty="0"/>
              <a:t> </a:t>
            </a:r>
            <a:r>
              <a:rPr lang="de-DE" baseline="0" dirty="0" err="1"/>
              <a:t>see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department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Education („Ausbildung“). This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nucleus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our</a:t>
            </a:r>
            <a:r>
              <a:rPr lang="de-DE" baseline="0" dirty="0"/>
              <a:t> </a:t>
            </a:r>
            <a:r>
              <a:rPr lang="de-DE" baseline="0" dirty="0" err="1"/>
              <a:t>company</a:t>
            </a:r>
            <a:r>
              <a:rPr lang="de-DE" baseline="0" dirty="0"/>
              <a:t>. </a:t>
            </a:r>
            <a:r>
              <a:rPr lang="de-DE" baseline="0" dirty="0" err="1"/>
              <a:t>We</a:t>
            </a:r>
            <a:r>
              <a:rPr lang="de-DE" baseline="0" dirty="0"/>
              <a:t> </a:t>
            </a:r>
            <a:r>
              <a:rPr lang="de-DE" baseline="0" dirty="0" err="1"/>
              <a:t>serve</a:t>
            </a:r>
            <a:r>
              <a:rPr lang="de-DE" baseline="0" dirty="0"/>
              <a:t> a </a:t>
            </a:r>
            <a:r>
              <a:rPr lang="de-DE" baseline="0" dirty="0" err="1"/>
              <a:t>school</a:t>
            </a:r>
            <a:r>
              <a:rPr lang="de-DE" baseline="0" dirty="0"/>
              <a:t> </a:t>
            </a:r>
            <a:r>
              <a:rPr lang="de-DE" baseline="0" dirty="0" err="1"/>
              <a:t>with</a:t>
            </a:r>
            <a:r>
              <a:rPr lang="de-DE" baseline="0" dirty="0"/>
              <a:t> </a:t>
            </a:r>
            <a:r>
              <a:rPr lang="de-DE" baseline="0" dirty="0" err="1"/>
              <a:t>two</a:t>
            </a:r>
            <a:r>
              <a:rPr lang="de-DE" baseline="0" dirty="0"/>
              <a:t> different </a:t>
            </a:r>
            <a:r>
              <a:rPr lang="de-DE" baseline="0" dirty="0" err="1"/>
              <a:t>curricula</a:t>
            </a:r>
            <a:r>
              <a:rPr lang="de-DE" baseline="0" dirty="0"/>
              <a:t>, </a:t>
            </a:r>
            <a:r>
              <a:rPr lang="de-DE" baseline="0" dirty="0" err="1"/>
              <a:t>regarding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level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degree</a:t>
            </a:r>
            <a:r>
              <a:rPr lang="de-DE" baseline="0" dirty="0"/>
              <a:t>. In this department we have around 50 employees, </a:t>
            </a:r>
            <a:r>
              <a:rPr lang="de-DE" b="1" baseline="0" dirty="0"/>
              <a:t>most of whom </a:t>
            </a:r>
            <a:r>
              <a:rPr lang="de-DE" baseline="0" dirty="0"/>
              <a:t>are teachers.</a:t>
            </a:r>
          </a:p>
          <a:p>
            <a:endParaRPr lang="de-DE" baseline="0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baseline="0" dirty="0"/>
              <a:t>Magenta </a:t>
            </a:r>
            <a:r>
              <a:rPr lang="de-DE" baseline="0" dirty="0" err="1"/>
              <a:t>color</a:t>
            </a:r>
            <a:r>
              <a:rPr lang="de-DE" baseline="0" dirty="0"/>
              <a:t>  </a:t>
            </a:r>
            <a:r>
              <a:rPr lang="de-DE" baseline="0" dirty="0" err="1"/>
              <a:t>marked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other</a:t>
            </a:r>
            <a:r>
              <a:rPr lang="de-DE" baseline="0" dirty="0"/>
              <a:t> </a:t>
            </a:r>
            <a:r>
              <a:rPr lang="de-DE" baseline="0" dirty="0" err="1"/>
              <a:t>department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</a:t>
            </a:r>
            <a:r>
              <a:rPr lang="de-DE" baseline="0" dirty="0" err="1"/>
              <a:t>children</a:t>
            </a:r>
            <a:r>
              <a:rPr lang="de-DE" baseline="0" dirty="0"/>
              <a:t> care, </a:t>
            </a:r>
            <a:r>
              <a:rPr lang="de-DE" baseline="0" dirty="0" err="1"/>
              <a:t>youth</a:t>
            </a:r>
            <a:r>
              <a:rPr lang="de-DE" baseline="0" dirty="0"/>
              <a:t> </a:t>
            </a:r>
            <a:r>
              <a:rPr lang="de-DE" baseline="0" dirty="0" err="1"/>
              <a:t>work</a:t>
            </a:r>
            <a:r>
              <a:rPr lang="de-DE" baseline="0" dirty="0"/>
              <a:t> </a:t>
            </a:r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family</a:t>
            </a:r>
            <a:r>
              <a:rPr lang="de-DE" baseline="0" dirty="0"/>
              <a:t> </a:t>
            </a:r>
            <a:r>
              <a:rPr lang="de-DE" baseline="0" dirty="0" err="1"/>
              <a:t>services</a:t>
            </a:r>
            <a:r>
              <a:rPr lang="de-DE" baseline="0" dirty="0"/>
              <a:t> („Kinder- und Jugendhilfe“). </a:t>
            </a:r>
            <a:r>
              <a:rPr lang="de-DE" baseline="0" dirty="0" err="1"/>
              <a:t>Originally</a:t>
            </a:r>
            <a:r>
              <a:rPr lang="de-DE" baseline="0" dirty="0"/>
              <a:t> </a:t>
            </a:r>
            <a:r>
              <a:rPr lang="de-DE" baseline="0" dirty="0" err="1"/>
              <a:t>this</a:t>
            </a:r>
            <a:r>
              <a:rPr lang="de-DE" baseline="0" dirty="0"/>
              <a:t> </a:t>
            </a:r>
            <a:r>
              <a:rPr lang="de-DE" baseline="0" dirty="0" err="1"/>
              <a:t>department</a:t>
            </a:r>
            <a:r>
              <a:rPr lang="de-DE" baseline="0" dirty="0"/>
              <a:t> was </a:t>
            </a:r>
            <a:r>
              <a:rPr lang="de-DE" baseline="0" dirty="0" err="1"/>
              <a:t>founded</a:t>
            </a:r>
            <a:r>
              <a:rPr lang="de-DE" baseline="0" dirty="0"/>
              <a:t> </a:t>
            </a:r>
            <a:r>
              <a:rPr lang="de-DE" sz="1200" dirty="0" err="1"/>
              <a:t>for</a:t>
            </a:r>
            <a:r>
              <a:rPr lang="de-DE" sz="1200" dirty="0"/>
              <a:t> </a:t>
            </a:r>
            <a:r>
              <a:rPr lang="de-DE" sz="1200" dirty="0" err="1"/>
              <a:t>the</a:t>
            </a:r>
            <a:r>
              <a:rPr lang="de-DE" sz="1200" dirty="0"/>
              <a:t> </a:t>
            </a:r>
            <a:r>
              <a:rPr lang="de-DE" sz="1200" dirty="0" err="1"/>
              <a:t>purpose</a:t>
            </a:r>
            <a:r>
              <a:rPr lang="de-DE" sz="1200" dirty="0"/>
              <a:t> </a:t>
            </a:r>
            <a:r>
              <a:rPr lang="de-DE" sz="1200" dirty="0" err="1"/>
              <a:t>of</a:t>
            </a:r>
            <a:r>
              <a:rPr lang="de-DE" sz="1200" dirty="0"/>
              <a:t> </a:t>
            </a:r>
            <a:r>
              <a:rPr lang="de-DE" sz="1200" dirty="0" err="1"/>
              <a:t>training</a:t>
            </a:r>
            <a:r>
              <a:rPr lang="de-DE" sz="1200" dirty="0"/>
              <a:t> </a:t>
            </a:r>
            <a:r>
              <a:rPr lang="de-DE" sz="1200" dirty="0" err="1"/>
              <a:t>the</a:t>
            </a:r>
            <a:r>
              <a:rPr lang="de-DE" sz="1200" dirty="0"/>
              <a:t> </a:t>
            </a:r>
            <a:r>
              <a:rPr lang="de-DE" sz="1200" dirty="0" err="1"/>
              <a:t>future</a:t>
            </a:r>
            <a:r>
              <a:rPr lang="de-DE" sz="1200" dirty="0"/>
              <a:t> </a:t>
            </a:r>
            <a:r>
              <a:rPr lang="de-DE" sz="1200" dirty="0" err="1"/>
              <a:t>educators</a:t>
            </a:r>
            <a:r>
              <a:rPr lang="de-DE" sz="1200" dirty="0"/>
              <a:t>. But after</a:t>
            </a:r>
            <a:r>
              <a:rPr lang="de-DE" sz="1200" baseline="0" dirty="0"/>
              <a:t> World War II and especially in the last 20 years this department </a:t>
            </a:r>
            <a:r>
              <a:rPr lang="de-DE" sz="1200" b="1" baseline="0" dirty="0"/>
              <a:t>has heavily increased to </a:t>
            </a:r>
            <a:r>
              <a:rPr lang="de-DE" sz="1200" baseline="0" dirty="0"/>
              <a:t>up to </a:t>
            </a:r>
            <a:r>
              <a:rPr lang="de-DE" baseline="0" dirty="0"/>
              <a:t>more than 500 employees. As </a:t>
            </a:r>
            <a:r>
              <a:rPr lang="de-DE" baseline="0" dirty="0" err="1"/>
              <a:t>you</a:t>
            </a:r>
            <a:r>
              <a:rPr lang="de-DE" baseline="0" dirty="0"/>
              <a:t> </a:t>
            </a:r>
            <a:r>
              <a:rPr lang="de-DE" baseline="0" dirty="0" err="1"/>
              <a:t>see</a:t>
            </a:r>
            <a:r>
              <a:rPr lang="de-DE" baseline="0" dirty="0"/>
              <a:t>, </a:t>
            </a:r>
            <a:r>
              <a:rPr lang="de-DE" baseline="0" dirty="0" err="1"/>
              <a:t>this</a:t>
            </a:r>
            <a:r>
              <a:rPr lang="de-DE" baseline="0" dirty="0"/>
              <a:t> </a:t>
            </a:r>
            <a:r>
              <a:rPr lang="de-DE" baseline="0" dirty="0" err="1"/>
              <a:t>department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much</a:t>
            </a:r>
            <a:r>
              <a:rPr lang="de-DE" baseline="0" dirty="0"/>
              <a:t> </a:t>
            </a:r>
            <a:r>
              <a:rPr lang="de-DE" baseline="0" dirty="0" err="1"/>
              <a:t>bigger</a:t>
            </a:r>
            <a:r>
              <a:rPr lang="de-DE" baseline="0" dirty="0"/>
              <a:t>. </a:t>
            </a:r>
          </a:p>
          <a:p>
            <a:endParaRPr lang="de-DE" baseline="0" dirty="0"/>
          </a:p>
          <a:p>
            <a:r>
              <a:rPr lang="de-DE" baseline="0" dirty="0"/>
              <a:t>Not on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image</a:t>
            </a:r>
            <a:r>
              <a:rPr lang="de-DE" baseline="0" dirty="0"/>
              <a:t>, but </a:t>
            </a:r>
            <a:r>
              <a:rPr lang="de-DE" baseline="0" dirty="0" err="1"/>
              <a:t>important</a:t>
            </a:r>
            <a:r>
              <a:rPr lang="de-DE" baseline="0" dirty="0"/>
              <a:t>: </a:t>
            </a:r>
            <a:r>
              <a:rPr lang="de-DE" baseline="0" dirty="0" err="1"/>
              <a:t>We</a:t>
            </a:r>
            <a:r>
              <a:rPr lang="de-DE" baseline="0" dirty="0"/>
              <a:t> </a:t>
            </a:r>
            <a:r>
              <a:rPr lang="de-DE" baseline="0" dirty="0" err="1"/>
              <a:t>have</a:t>
            </a:r>
            <a:r>
              <a:rPr lang="de-DE" baseline="0" dirty="0"/>
              <a:t> an </a:t>
            </a:r>
            <a:r>
              <a:rPr lang="de-DE" baseline="0" dirty="0" err="1"/>
              <a:t>administration</a:t>
            </a:r>
            <a:r>
              <a:rPr lang="de-DE" baseline="0" dirty="0"/>
              <a:t>. In </a:t>
            </a:r>
            <a:r>
              <a:rPr lang="de-DE" baseline="0" dirty="0" err="1"/>
              <a:t>that</a:t>
            </a:r>
            <a:r>
              <a:rPr lang="de-DE" baseline="0" dirty="0"/>
              <a:t> </a:t>
            </a:r>
            <a:r>
              <a:rPr lang="de-DE" baseline="0" dirty="0" err="1"/>
              <a:t>third</a:t>
            </a:r>
            <a:r>
              <a:rPr lang="de-DE" baseline="0" dirty="0"/>
              <a:t> </a:t>
            </a:r>
            <a:r>
              <a:rPr lang="de-DE" baseline="0" dirty="0" err="1"/>
              <a:t>department</a:t>
            </a:r>
            <a:r>
              <a:rPr lang="de-DE" baseline="0" dirty="0"/>
              <a:t> </a:t>
            </a:r>
            <a:r>
              <a:rPr lang="de-DE" baseline="0" dirty="0" err="1"/>
              <a:t>we</a:t>
            </a:r>
            <a:r>
              <a:rPr lang="de-DE" baseline="0" dirty="0"/>
              <a:t> </a:t>
            </a:r>
            <a:r>
              <a:rPr lang="de-DE" baseline="0" dirty="0" err="1"/>
              <a:t>have</a:t>
            </a:r>
            <a:r>
              <a:rPr lang="de-DE" baseline="0" dirty="0"/>
              <a:t> </a:t>
            </a:r>
            <a:r>
              <a:rPr lang="de-DE" baseline="0" dirty="0" err="1"/>
              <a:t>around</a:t>
            </a:r>
            <a:r>
              <a:rPr lang="de-DE" baseline="0" dirty="0"/>
              <a:t> 40 </a:t>
            </a:r>
            <a:r>
              <a:rPr lang="de-DE" baseline="0" dirty="0" err="1"/>
              <a:t>employees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/>
              <a:t>As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director</a:t>
            </a:r>
            <a:r>
              <a:rPr lang="de-DE" baseline="0" dirty="0"/>
              <a:t> </a:t>
            </a:r>
            <a:r>
              <a:rPr lang="de-DE" baseline="0" dirty="0" err="1"/>
              <a:t>I‘m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head</a:t>
            </a:r>
            <a:r>
              <a:rPr lang="de-DE" baseline="0" dirty="0"/>
              <a:t> </a:t>
            </a:r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responsible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all </a:t>
            </a:r>
            <a:r>
              <a:rPr lang="de-DE" baseline="0" dirty="0" err="1"/>
              <a:t>departments</a:t>
            </a:r>
            <a:r>
              <a:rPr lang="de-DE" baseline="0" dirty="0"/>
              <a:t>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D9F1DE-EA90-446C-AFC5-87F4B5BFFB93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9853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Now</a:t>
            </a:r>
            <a:r>
              <a:rPr lang="de-DE" baseline="0" dirty="0"/>
              <a:t> </a:t>
            </a:r>
            <a:r>
              <a:rPr lang="de-DE" baseline="0" dirty="0" err="1"/>
              <a:t>I‘ll</a:t>
            </a:r>
            <a:r>
              <a:rPr lang="de-DE" baseline="0" dirty="0"/>
              <a:t> </a:t>
            </a:r>
            <a:r>
              <a:rPr lang="de-DE" baseline="0" dirty="0" err="1"/>
              <a:t>give</a:t>
            </a:r>
            <a:r>
              <a:rPr lang="de-DE" baseline="0" dirty="0"/>
              <a:t> </a:t>
            </a:r>
            <a:r>
              <a:rPr lang="de-DE" baseline="0" dirty="0" err="1"/>
              <a:t>you</a:t>
            </a:r>
            <a:r>
              <a:rPr lang="de-DE" baseline="0" dirty="0"/>
              <a:t> </a:t>
            </a:r>
            <a:r>
              <a:rPr lang="de-DE" baseline="0" dirty="0" err="1"/>
              <a:t>more</a:t>
            </a:r>
            <a:r>
              <a:rPr lang="de-DE" baseline="0" dirty="0"/>
              <a:t> </a:t>
            </a:r>
            <a:r>
              <a:rPr lang="de-DE" baseline="0" dirty="0" err="1"/>
              <a:t>detailed</a:t>
            </a:r>
            <a:r>
              <a:rPr lang="de-DE" baseline="0" dirty="0"/>
              <a:t> </a:t>
            </a:r>
            <a:r>
              <a:rPr lang="de-DE" baseline="0" dirty="0" err="1"/>
              <a:t>information</a:t>
            </a:r>
            <a:r>
              <a:rPr lang="de-DE" baseline="0" dirty="0"/>
              <a:t> </a:t>
            </a:r>
            <a:r>
              <a:rPr lang="de-DE" baseline="0" dirty="0" err="1"/>
              <a:t>listing</a:t>
            </a:r>
            <a:r>
              <a:rPr lang="de-DE" baseline="0" dirty="0"/>
              <a:t> </a:t>
            </a:r>
            <a:r>
              <a:rPr lang="de-DE" baseline="0" dirty="0" err="1"/>
              <a:t>our</a:t>
            </a:r>
            <a:r>
              <a:rPr lang="de-DE" baseline="0" dirty="0"/>
              <a:t> </a:t>
            </a:r>
            <a:r>
              <a:rPr lang="de-DE" baseline="0" dirty="0" err="1"/>
              <a:t>facilities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/>
              <a:t>This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our</a:t>
            </a:r>
            <a:r>
              <a:rPr lang="de-DE" baseline="0" dirty="0"/>
              <a:t> </a:t>
            </a:r>
            <a:r>
              <a:rPr lang="de-DE" baseline="0" dirty="0" err="1"/>
              <a:t>school</a:t>
            </a:r>
            <a:r>
              <a:rPr lang="de-DE" baseline="0" dirty="0"/>
              <a:t> </a:t>
            </a:r>
            <a:r>
              <a:rPr lang="de-DE" baseline="0" dirty="0" err="1"/>
              <a:t>department</a:t>
            </a:r>
            <a:r>
              <a:rPr lang="de-DE" baseline="0" dirty="0"/>
              <a:t> </a:t>
            </a:r>
            <a:r>
              <a:rPr lang="de-DE" baseline="0" dirty="0" err="1"/>
              <a:t>with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two</a:t>
            </a:r>
            <a:r>
              <a:rPr lang="de-DE" baseline="0" dirty="0"/>
              <a:t> different </a:t>
            </a:r>
            <a:r>
              <a:rPr lang="de-DE" baseline="0" dirty="0" err="1"/>
              <a:t>curricula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/>
              <a:t>Furthermore we </a:t>
            </a:r>
            <a:r>
              <a:rPr lang="de-DE" b="1" baseline="0" dirty="0"/>
              <a:t>serve </a:t>
            </a:r>
            <a:r>
              <a:rPr lang="de-DE" baseline="0" dirty="0"/>
              <a:t>nine kindergartens in several districts of Berlin. </a:t>
            </a:r>
            <a:r>
              <a:rPr lang="de-DE" baseline="0" dirty="0" err="1"/>
              <a:t>They</a:t>
            </a:r>
            <a:r>
              <a:rPr lang="de-DE" baseline="0" dirty="0"/>
              <a:t> </a:t>
            </a:r>
            <a:r>
              <a:rPr lang="de-DE" baseline="0" dirty="0" err="1"/>
              <a:t>have</a:t>
            </a:r>
            <a:r>
              <a:rPr lang="de-DE" baseline="0" dirty="0"/>
              <a:t> different </a:t>
            </a:r>
            <a:r>
              <a:rPr lang="de-DE" baseline="0" dirty="0" err="1"/>
              <a:t>sizes</a:t>
            </a:r>
            <a:r>
              <a:rPr lang="de-DE" baseline="0" dirty="0"/>
              <a:t> </a:t>
            </a:r>
            <a:r>
              <a:rPr lang="de-DE" baseline="0" dirty="0" err="1"/>
              <a:t>between</a:t>
            </a:r>
            <a:r>
              <a:rPr lang="de-DE" baseline="0" dirty="0"/>
              <a:t> 50 </a:t>
            </a:r>
            <a:r>
              <a:rPr lang="de-DE" baseline="0" dirty="0" err="1"/>
              <a:t>up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120 </a:t>
            </a:r>
            <a:r>
              <a:rPr lang="de-DE" baseline="0" dirty="0" err="1"/>
              <a:t>places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</a:t>
            </a:r>
            <a:r>
              <a:rPr lang="de-DE" baseline="0" dirty="0" err="1"/>
              <a:t>children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/>
              <a:t>A </a:t>
            </a:r>
            <a:r>
              <a:rPr lang="de-DE" baseline="0" dirty="0" err="1"/>
              <a:t>growning-up-offer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full-day</a:t>
            </a:r>
            <a:r>
              <a:rPr lang="de-DE" baseline="0" dirty="0"/>
              <a:t> care </a:t>
            </a:r>
            <a:r>
              <a:rPr lang="de-DE" baseline="0" dirty="0" err="1"/>
              <a:t>provision</a:t>
            </a:r>
            <a:r>
              <a:rPr lang="de-DE" baseline="0" dirty="0"/>
              <a:t> in </a:t>
            </a:r>
            <a:r>
              <a:rPr lang="de-DE" baseline="0" dirty="0" err="1"/>
              <a:t>nine</a:t>
            </a:r>
            <a:r>
              <a:rPr lang="de-DE" baseline="0" dirty="0"/>
              <a:t> </a:t>
            </a:r>
            <a:r>
              <a:rPr lang="de-DE" baseline="0" dirty="0" err="1"/>
              <a:t>schools</a:t>
            </a:r>
            <a:r>
              <a:rPr lang="de-DE" baseline="0" dirty="0"/>
              <a:t>, </a:t>
            </a:r>
            <a:r>
              <a:rPr lang="de-DE" baseline="0" dirty="0" err="1"/>
              <a:t>seven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them</a:t>
            </a:r>
            <a:r>
              <a:rPr lang="de-DE" baseline="0" dirty="0"/>
              <a:t> </a:t>
            </a:r>
            <a:r>
              <a:rPr lang="de-DE" baseline="0" dirty="0" err="1"/>
              <a:t>settled</a:t>
            </a:r>
            <a:r>
              <a:rPr lang="de-DE" baseline="0" dirty="0"/>
              <a:t> in </a:t>
            </a:r>
            <a:r>
              <a:rPr lang="de-DE" baseline="0" dirty="0" err="1"/>
              <a:t>primary</a:t>
            </a:r>
            <a:r>
              <a:rPr lang="de-DE" baseline="0" dirty="0"/>
              <a:t> </a:t>
            </a:r>
            <a:r>
              <a:rPr lang="de-DE" baseline="0" dirty="0" err="1"/>
              <a:t>schools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/>
              <a:t>Some family- and </a:t>
            </a:r>
            <a:r>
              <a:rPr lang="de-DE" b="1" baseline="0" dirty="0"/>
              <a:t>neighborhood centres </a:t>
            </a:r>
            <a:r>
              <a:rPr lang="de-DE" baseline="0" dirty="0"/>
              <a:t>serve a wide range of opportunities for families, neighborhoods and their needs on counseling, communication and rooms for several purposes.</a:t>
            </a:r>
          </a:p>
          <a:p>
            <a:endParaRPr lang="de-DE" baseline="0" dirty="0"/>
          </a:p>
          <a:p>
            <a:r>
              <a:rPr lang="de-DE" baseline="0" dirty="0" err="1"/>
              <a:t>We</a:t>
            </a:r>
            <a:r>
              <a:rPr lang="de-DE" baseline="0" dirty="0"/>
              <a:t> </a:t>
            </a:r>
            <a:r>
              <a:rPr lang="de-DE" baseline="0" dirty="0" err="1"/>
              <a:t>offer</a:t>
            </a:r>
            <a:r>
              <a:rPr lang="de-DE" baseline="0" dirty="0"/>
              <a:t> </a:t>
            </a:r>
            <a:r>
              <a:rPr lang="de-DE" baseline="0" dirty="0" err="1"/>
              <a:t>youth</a:t>
            </a:r>
            <a:r>
              <a:rPr lang="de-DE" baseline="0" dirty="0"/>
              <a:t> </a:t>
            </a:r>
            <a:r>
              <a:rPr lang="de-DE" baseline="0" dirty="0" err="1"/>
              <a:t>social</a:t>
            </a:r>
            <a:r>
              <a:rPr lang="de-DE" baseline="0" dirty="0"/>
              <a:t> </a:t>
            </a:r>
            <a:r>
              <a:rPr lang="de-DE" baseline="0" dirty="0" err="1"/>
              <a:t>work</a:t>
            </a:r>
            <a:r>
              <a:rPr lang="de-DE" baseline="0" dirty="0"/>
              <a:t> in different </a:t>
            </a:r>
            <a:r>
              <a:rPr lang="de-DE" baseline="0" dirty="0" err="1"/>
              <a:t>ways</a:t>
            </a:r>
            <a:r>
              <a:rPr lang="de-DE" baseline="0" dirty="0"/>
              <a:t>, </a:t>
            </a:r>
            <a:r>
              <a:rPr lang="de-DE" baseline="0" dirty="0" err="1"/>
              <a:t>one</a:t>
            </a:r>
            <a:r>
              <a:rPr lang="de-DE" baseline="0" dirty="0"/>
              <a:t> </a:t>
            </a:r>
            <a:r>
              <a:rPr lang="de-DE" baseline="0" dirty="0" err="1"/>
              <a:t>hand</a:t>
            </a:r>
            <a:r>
              <a:rPr lang="de-DE" baseline="0" dirty="0"/>
              <a:t> in </a:t>
            </a:r>
            <a:r>
              <a:rPr lang="de-DE" baseline="0" dirty="0" err="1"/>
              <a:t>cooperation</a:t>
            </a:r>
            <a:r>
              <a:rPr lang="de-DE" baseline="0" dirty="0"/>
              <a:t> </a:t>
            </a:r>
            <a:r>
              <a:rPr lang="de-DE" baseline="0" dirty="0" err="1"/>
              <a:t>with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school</a:t>
            </a:r>
            <a:r>
              <a:rPr lang="de-DE" baseline="0" dirty="0"/>
              <a:t> </a:t>
            </a:r>
            <a:r>
              <a:rPr lang="de-DE" baseline="0" dirty="0" err="1"/>
              <a:t>staff</a:t>
            </a:r>
            <a:r>
              <a:rPr lang="de-DE" baseline="0" dirty="0"/>
              <a:t>, at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other</a:t>
            </a:r>
            <a:r>
              <a:rPr lang="de-DE" baseline="0" dirty="0"/>
              <a:t> </a:t>
            </a:r>
            <a:r>
              <a:rPr lang="de-DE" baseline="0" dirty="0" err="1"/>
              <a:t>hand</a:t>
            </a:r>
            <a:r>
              <a:rPr lang="de-DE" baseline="0" dirty="0"/>
              <a:t> outside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schools</a:t>
            </a:r>
            <a:r>
              <a:rPr lang="de-DE" baseline="0" dirty="0"/>
              <a:t>. A special approach for this is  are therapeutic residential groups offering an accomodation for young people who want or have to leave their families. </a:t>
            </a:r>
            <a:r>
              <a:rPr lang="de-DE" b="1" baseline="0" dirty="0"/>
              <a:t>At</a:t>
            </a:r>
            <a:r>
              <a:rPr lang="de-DE" baseline="0" dirty="0"/>
              <a:t> the  moment we are going on to open a third therapeutic commune.</a:t>
            </a:r>
          </a:p>
          <a:p>
            <a:endParaRPr lang="de-DE" baseline="0" dirty="0"/>
          </a:p>
          <a:p>
            <a:r>
              <a:rPr lang="de-DE" baseline="0" dirty="0" err="1"/>
              <a:t>Our</a:t>
            </a:r>
            <a:r>
              <a:rPr lang="de-DE" baseline="0" dirty="0"/>
              <a:t> </a:t>
            </a:r>
            <a:r>
              <a:rPr lang="de-DE" baseline="0" dirty="0" err="1"/>
              <a:t>family</a:t>
            </a:r>
            <a:r>
              <a:rPr lang="de-DE" baseline="0" dirty="0"/>
              <a:t> </a:t>
            </a:r>
            <a:r>
              <a:rPr lang="de-DE" baseline="0" dirty="0" err="1"/>
              <a:t>counseling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housed</a:t>
            </a:r>
            <a:r>
              <a:rPr lang="de-DE" baseline="0" dirty="0"/>
              <a:t> in </a:t>
            </a:r>
            <a:r>
              <a:rPr lang="de-DE" baseline="0" dirty="0" err="1"/>
              <a:t>two</a:t>
            </a:r>
            <a:r>
              <a:rPr lang="de-DE" baseline="0" dirty="0"/>
              <a:t> </a:t>
            </a:r>
            <a:r>
              <a:rPr lang="de-DE" baseline="0" dirty="0" err="1"/>
              <a:t>places</a:t>
            </a:r>
            <a:r>
              <a:rPr lang="de-DE" baseline="0" dirty="0"/>
              <a:t>. </a:t>
            </a:r>
            <a:r>
              <a:rPr lang="de-DE" baseline="0" dirty="0" err="1"/>
              <a:t>They</a:t>
            </a:r>
            <a:r>
              <a:rPr lang="de-DE" baseline="0" dirty="0"/>
              <a:t> </a:t>
            </a:r>
            <a:r>
              <a:rPr lang="de-DE" baseline="0" dirty="0" err="1"/>
              <a:t>are</a:t>
            </a:r>
            <a:r>
              <a:rPr lang="de-DE" baseline="0" dirty="0"/>
              <a:t> open </a:t>
            </a:r>
            <a:r>
              <a:rPr lang="de-DE" baseline="0" dirty="0" err="1"/>
              <a:t>for</a:t>
            </a:r>
            <a:r>
              <a:rPr lang="de-DE" baseline="0" dirty="0"/>
              <a:t> all </a:t>
            </a:r>
            <a:r>
              <a:rPr lang="de-DE" baseline="0" dirty="0" err="1"/>
              <a:t>families</a:t>
            </a:r>
            <a:r>
              <a:rPr lang="de-DE" baseline="0" dirty="0"/>
              <a:t> in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neighborhood</a:t>
            </a:r>
            <a:r>
              <a:rPr lang="de-DE" baseline="0" dirty="0"/>
              <a:t> </a:t>
            </a:r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especially</a:t>
            </a:r>
            <a:r>
              <a:rPr lang="de-DE" baseline="0" dirty="0"/>
              <a:t> </a:t>
            </a:r>
            <a:r>
              <a:rPr lang="de-DE" baseline="0" dirty="0" err="1"/>
              <a:t>engaged</a:t>
            </a:r>
            <a:r>
              <a:rPr lang="de-DE" baseline="0" dirty="0"/>
              <a:t> in </a:t>
            </a:r>
            <a:r>
              <a:rPr lang="de-DE" baseline="0" dirty="0" err="1"/>
              <a:t>supporting</a:t>
            </a:r>
            <a:r>
              <a:rPr lang="de-DE" baseline="0" dirty="0"/>
              <a:t> </a:t>
            </a:r>
            <a:r>
              <a:rPr lang="de-DE" baseline="0" dirty="0" err="1"/>
              <a:t>refugess</a:t>
            </a:r>
            <a:r>
              <a:rPr lang="de-DE" baseline="0" dirty="0"/>
              <a:t>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D9F1DE-EA90-446C-AFC5-87F4B5BFFB93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8841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Now I‘ll fill you in on the </a:t>
            </a:r>
            <a:r>
              <a:rPr lang="de-DE" b="1" dirty="0"/>
              <a:t>background history of</a:t>
            </a:r>
            <a:r>
              <a:rPr lang="de-DE" dirty="0"/>
              <a:t> our organization.</a:t>
            </a:r>
          </a:p>
          <a:p>
            <a:endParaRPr lang="de-DE" dirty="0"/>
          </a:p>
          <a:p>
            <a:r>
              <a:rPr lang="de-DE" dirty="0"/>
              <a:t>The PFH </a:t>
            </a:r>
            <a:r>
              <a:rPr lang="de-DE" b="1" dirty="0"/>
              <a:t>is </a:t>
            </a:r>
            <a:r>
              <a:rPr lang="de-DE" dirty="0"/>
              <a:t>founded 144 years</a:t>
            </a:r>
            <a:r>
              <a:rPr lang="de-DE" baseline="0" dirty="0"/>
              <a:t> ago (related to 2018) by Henriette Schrader-Breymann. </a:t>
            </a:r>
            <a:br>
              <a:rPr lang="de-DE" baseline="0" dirty="0"/>
            </a:br>
            <a:br>
              <a:rPr lang="de-DE" baseline="0" dirty="0"/>
            </a:br>
            <a:r>
              <a:rPr lang="de-DE" baseline="0" dirty="0" err="1"/>
              <a:t>She</a:t>
            </a:r>
            <a:r>
              <a:rPr lang="de-DE" baseline="0" dirty="0"/>
              <a:t> was </a:t>
            </a:r>
            <a:r>
              <a:rPr lang="de-DE" baseline="0" dirty="0" err="1"/>
              <a:t>inspired</a:t>
            </a:r>
            <a:r>
              <a:rPr lang="de-DE" baseline="0" dirty="0"/>
              <a:t> </a:t>
            </a:r>
            <a:r>
              <a:rPr lang="de-DE" baseline="0" dirty="0" err="1"/>
              <a:t>by</a:t>
            </a:r>
            <a:r>
              <a:rPr lang="de-DE" baseline="0" dirty="0"/>
              <a:t> </a:t>
            </a:r>
            <a:r>
              <a:rPr lang="de-DE" baseline="0" dirty="0" err="1"/>
              <a:t>ideas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Friedrich Fröbel </a:t>
            </a:r>
            <a:r>
              <a:rPr lang="de-DE" baseline="0" dirty="0" err="1"/>
              <a:t>and</a:t>
            </a:r>
            <a:r>
              <a:rPr lang="de-DE" baseline="0" dirty="0"/>
              <a:t> Johann Heinrich Pestalozzi.</a:t>
            </a:r>
          </a:p>
          <a:p>
            <a:endParaRPr lang="de-DE" baseline="0" dirty="0"/>
          </a:p>
          <a:p>
            <a:r>
              <a:rPr lang="de-DE" baseline="0" dirty="0"/>
              <a:t>Pestalozzi as the older one </a:t>
            </a:r>
            <a:r>
              <a:rPr lang="de-DE" baseline="0" dirty="0" err="1"/>
              <a:t>invented</a:t>
            </a:r>
            <a:r>
              <a:rPr lang="de-DE" baseline="0" dirty="0"/>
              <a:t> a holistic meaning of education. As a </a:t>
            </a:r>
            <a:r>
              <a:rPr lang="de-DE" baseline="0" dirty="0" err="1"/>
              <a:t>summary</a:t>
            </a:r>
            <a:r>
              <a:rPr lang="de-DE" baseline="0" dirty="0"/>
              <a:t> </a:t>
            </a:r>
            <a:r>
              <a:rPr lang="de-DE" baseline="0" dirty="0" err="1"/>
              <a:t>we</a:t>
            </a:r>
            <a:r>
              <a:rPr lang="de-DE" baseline="0" dirty="0"/>
              <a:t> </a:t>
            </a:r>
            <a:r>
              <a:rPr lang="de-DE" baseline="0" dirty="0" err="1"/>
              <a:t>use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term</a:t>
            </a:r>
            <a:r>
              <a:rPr lang="de-DE" baseline="0" dirty="0"/>
              <a:t> „</a:t>
            </a:r>
            <a:r>
              <a:rPr lang="de-DE" baseline="0" dirty="0" err="1"/>
              <a:t>with</a:t>
            </a:r>
            <a:r>
              <a:rPr lang="de-DE" baseline="0" dirty="0"/>
              <a:t> </a:t>
            </a:r>
            <a:r>
              <a:rPr lang="de-DE" baseline="0" dirty="0" err="1"/>
              <a:t>head</a:t>
            </a:r>
            <a:r>
              <a:rPr lang="de-DE" baseline="0" dirty="0"/>
              <a:t>, </a:t>
            </a:r>
            <a:r>
              <a:rPr lang="de-DE" baseline="0" dirty="0" err="1"/>
              <a:t>heart</a:t>
            </a:r>
            <a:r>
              <a:rPr lang="de-DE" baseline="0" dirty="0"/>
              <a:t> und </a:t>
            </a:r>
            <a:r>
              <a:rPr lang="de-DE" baseline="0" dirty="0" err="1"/>
              <a:t>hands</a:t>
            </a:r>
            <a:r>
              <a:rPr lang="de-DE" baseline="0" dirty="0"/>
              <a:t>.“ (But in a </a:t>
            </a:r>
            <a:r>
              <a:rPr lang="de-DE" baseline="0" dirty="0" err="1"/>
              <a:t>practical</a:t>
            </a:r>
            <a:r>
              <a:rPr lang="de-DE" baseline="0" dirty="0"/>
              <a:t> </a:t>
            </a:r>
            <a:r>
              <a:rPr lang="de-DE" baseline="0" dirty="0" err="1"/>
              <a:t>view</a:t>
            </a:r>
            <a:r>
              <a:rPr lang="de-DE" baseline="0" dirty="0"/>
              <a:t> he </a:t>
            </a:r>
            <a:r>
              <a:rPr lang="de-DE" baseline="0" dirty="0" err="1"/>
              <a:t>failed</a:t>
            </a:r>
            <a:r>
              <a:rPr lang="de-DE" baseline="0" dirty="0"/>
              <a:t>, </a:t>
            </a:r>
            <a:r>
              <a:rPr lang="de-DE" baseline="0" dirty="0" err="1"/>
              <a:t>as</a:t>
            </a:r>
            <a:r>
              <a:rPr lang="de-DE" baseline="0" dirty="0"/>
              <a:t> </a:t>
            </a:r>
            <a:r>
              <a:rPr lang="de-DE" baseline="0" dirty="0" err="1"/>
              <a:t>his</a:t>
            </a:r>
            <a:r>
              <a:rPr lang="de-DE" baseline="0" dirty="0"/>
              <a:t> </a:t>
            </a:r>
            <a:r>
              <a:rPr lang="de-DE" baseline="0" dirty="0" err="1"/>
              <a:t>school</a:t>
            </a:r>
            <a:r>
              <a:rPr lang="de-DE" baseline="0" dirty="0"/>
              <a:t> </a:t>
            </a:r>
            <a:r>
              <a:rPr lang="de-DE" baseline="0" dirty="0" err="1"/>
              <a:t>collapsed</a:t>
            </a:r>
            <a:r>
              <a:rPr lang="de-DE" baseline="0" dirty="0"/>
              <a:t> </a:t>
            </a:r>
            <a:r>
              <a:rPr lang="de-DE" baseline="0" dirty="0" err="1"/>
              <a:t>because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money</a:t>
            </a:r>
            <a:r>
              <a:rPr lang="de-DE" baseline="0" dirty="0"/>
              <a:t>.)</a:t>
            </a:r>
          </a:p>
          <a:p>
            <a:endParaRPr lang="de-DE" baseline="0" dirty="0"/>
          </a:p>
          <a:p>
            <a:r>
              <a:rPr lang="de-DE" baseline="0" dirty="0"/>
              <a:t>Fröbel as his pupil is the </a:t>
            </a:r>
            <a:r>
              <a:rPr lang="de-DE" b="1" baseline="0" dirty="0"/>
              <a:t>inventor </a:t>
            </a:r>
            <a:r>
              <a:rPr lang="de-DE" baseline="0" dirty="0"/>
              <a:t>of the term „Kindergarten“. He </a:t>
            </a:r>
            <a:r>
              <a:rPr lang="de-DE" baseline="0" dirty="0" err="1"/>
              <a:t>developted</a:t>
            </a:r>
            <a:r>
              <a:rPr lang="de-DE" baseline="0" dirty="0"/>
              <a:t> </a:t>
            </a:r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set</a:t>
            </a:r>
            <a:r>
              <a:rPr lang="de-DE" baseline="0" dirty="0"/>
              <a:t> in </a:t>
            </a:r>
            <a:r>
              <a:rPr lang="de-DE" baseline="0" dirty="0" err="1"/>
              <a:t>practise</a:t>
            </a:r>
            <a:r>
              <a:rPr lang="de-DE" baseline="0" dirty="0"/>
              <a:t> an </a:t>
            </a:r>
            <a:r>
              <a:rPr lang="de-DE" baseline="0" dirty="0" err="1"/>
              <a:t>integrated</a:t>
            </a:r>
            <a:r>
              <a:rPr lang="de-DE" baseline="0" dirty="0"/>
              <a:t> </a:t>
            </a:r>
            <a:r>
              <a:rPr lang="de-DE" baseline="0" dirty="0" err="1"/>
              <a:t>concept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early</a:t>
            </a:r>
            <a:r>
              <a:rPr lang="de-DE" baseline="0" dirty="0"/>
              <a:t> </a:t>
            </a:r>
            <a:r>
              <a:rPr lang="de-DE" baseline="0" dirty="0" err="1"/>
              <a:t>childhood</a:t>
            </a:r>
            <a:r>
              <a:rPr lang="de-DE" baseline="0" dirty="0"/>
              <a:t> </a:t>
            </a:r>
            <a:r>
              <a:rPr lang="de-DE" baseline="0" dirty="0" err="1"/>
              <a:t>education</a:t>
            </a:r>
            <a:r>
              <a:rPr lang="de-DE" baseline="0" dirty="0"/>
              <a:t>, </a:t>
            </a:r>
            <a:r>
              <a:rPr lang="de-DE" baseline="0" dirty="0" err="1"/>
              <a:t>teaching</a:t>
            </a:r>
            <a:r>
              <a:rPr lang="de-DE" baseline="0" dirty="0"/>
              <a:t> </a:t>
            </a:r>
            <a:r>
              <a:rPr lang="de-DE" baseline="0" dirty="0" err="1"/>
              <a:t>his</a:t>
            </a:r>
            <a:r>
              <a:rPr lang="de-DE" baseline="0" dirty="0"/>
              <a:t> </a:t>
            </a:r>
            <a:r>
              <a:rPr lang="de-DE" baseline="0" dirty="0" err="1"/>
              <a:t>pupils</a:t>
            </a:r>
            <a:r>
              <a:rPr lang="de-DE" baseline="0" dirty="0"/>
              <a:t> </a:t>
            </a:r>
            <a:r>
              <a:rPr lang="de-DE" baseline="0" dirty="0" err="1"/>
              <a:t>how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teach</a:t>
            </a:r>
            <a:r>
              <a:rPr lang="de-DE" baseline="0" dirty="0"/>
              <a:t> </a:t>
            </a:r>
            <a:r>
              <a:rPr lang="de-DE" baseline="0" dirty="0" err="1"/>
              <a:t>children</a:t>
            </a:r>
            <a:r>
              <a:rPr lang="de-DE" baseline="0" dirty="0"/>
              <a:t> in </a:t>
            </a:r>
            <a:r>
              <a:rPr lang="de-DE" baseline="0" dirty="0" err="1"/>
              <a:t>courses</a:t>
            </a:r>
            <a:r>
              <a:rPr lang="de-DE" baseline="0" dirty="0"/>
              <a:t> </a:t>
            </a:r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simultaneously</a:t>
            </a:r>
            <a:r>
              <a:rPr lang="de-DE" baseline="0" dirty="0"/>
              <a:t> in a </a:t>
            </a:r>
            <a:r>
              <a:rPr lang="de-DE" baseline="0" dirty="0" err="1"/>
              <a:t>practical</a:t>
            </a:r>
            <a:r>
              <a:rPr lang="de-DE" baseline="0" dirty="0"/>
              <a:t> </a:t>
            </a:r>
            <a:r>
              <a:rPr lang="de-DE" baseline="0" dirty="0" err="1"/>
              <a:t>way</a:t>
            </a:r>
            <a:r>
              <a:rPr lang="de-DE" baseline="0" dirty="0"/>
              <a:t> </a:t>
            </a:r>
            <a:r>
              <a:rPr lang="de-DE" baseline="0" dirty="0" err="1"/>
              <a:t>managing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kindergarten</a:t>
            </a:r>
            <a:r>
              <a:rPr lang="de-DE" baseline="0" dirty="0"/>
              <a:t>. Unfortunately he died in a phase while his concept of kindergarten </a:t>
            </a:r>
            <a:r>
              <a:rPr lang="de-DE" b="1" baseline="0" dirty="0"/>
              <a:t>was</a:t>
            </a:r>
            <a:r>
              <a:rPr lang="de-DE" baseline="0" dirty="0"/>
              <a:t> forbidden by the </a:t>
            </a:r>
            <a:r>
              <a:rPr lang="de-DE" b="1" baseline="0" dirty="0"/>
              <a:t>P</a:t>
            </a:r>
            <a:r>
              <a:rPr lang="de-DE" baseline="0" dirty="0"/>
              <a:t>russian goverment. They </a:t>
            </a:r>
            <a:r>
              <a:rPr lang="de-DE" b="1" baseline="0" dirty="0"/>
              <a:t>were told/believed that</a:t>
            </a:r>
            <a:r>
              <a:rPr lang="de-DE" baseline="0" dirty="0"/>
              <a:t> the kindergarten as a socialistic experiment.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D9F1DE-EA90-446C-AFC5-87F4B5BFFB93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1270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On this </a:t>
            </a:r>
            <a:r>
              <a:rPr lang="de-DE" b="1" dirty="0"/>
              <a:t>slide</a:t>
            </a:r>
            <a:r>
              <a:rPr lang="de-DE" baseline="0" dirty="0"/>
              <a:t> I‘m outlining some important goals for our work.</a:t>
            </a:r>
          </a:p>
          <a:p>
            <a:endParaRPr lang="de-DE" baseline="0" dirty="0"/>
          </a:p>
          <a:p>
            <a:r>
              <a:rPr lang="de-DE" baseline="0" dirty="0" err="1"/>
              <a:t>We</a:t>
            </a:r>
            <a:r>
              <a:rPr lang="de-DE" baseline="0" dirty="0"/>
              <a:t> </a:t>
            </a:r>
            <a:r>
              <a:rPr lang="de-DE" baseline="0" dirty="0" err="1"/>
              <a:t>want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promote </a:t>
            </a:r>
            <a:r>
              <a:rPr lang="de-DE" baseline="0" dirty="0" err="1"/>
              <a:t>child</a:t>
            </a:r>
            <a:r>
              <a:rPr lang="de-DE" baseline="0" dirty="0"/>
              <a:t> </a:t>
            </a:r>
            <a:r>
              <a:rPr lang="de-DE" baseline="0" dirty="0" err="1"/>
              <a:t>development</a:t>
            </a:r>
            <a:r>
              <a:rPr lang="de-DE" baseline="0" dirty="0"/>
              <a:t> </a:t>
            </a:r>
            <a:r>
              <a:rPr lang="de-DE" baseline="0" dirty="0" err="1"/>
              <a:t>by</a:t>
            </a:r>
            <a:r>
              <a:rPr lang="de-DE" baseline="0" dirty="0"/>
              <a:t> </a:t>
            </a:r>
            <a:r>
              <a:rPr lang="de-DE" baseline="0" dirty="0" err="1"/>
              <a:t>looking</a:t>
            </a:r>
            <a:r>
              <a:rPr lang="de-DE" baseline="0" dirty="0"/>
              <a:t> at </a:t>
            </a:r>
            <a:r>
              <a:rPr lang="de-DE" baseline="0" dirty="0" err="1"/>
              <a:t>every</a:t>
            </a:r>
            <a:r>
              <a:rPr lang="de-DE" baseline="0" dirty="0"/>
              <a:t> </a:t>
            </a:r>
            <a:r>
              <a:rPr lang="de-DE" baseline="0" dirty="0" err="1"/>
              <a:t>child</a:t>
            </a:r>
            <a:r>
              <a:rPr lang="de-DE" baseline="0" dirty="0"/>
              <a:t> </a:t>
            </a:r>
            <a:r>
              <a:rPr lang="de-DE" baseline="0" dirty="0" err="1"/>
              <a:t>as</a:t>
            </a:r>
            <a:r>
              <a:rPr lang="de-DE" baseline="0" dirty="0"/>
              <a:t> a </a:t>
            </a:r>
            <a:r>
              <a:rPr lang="de-DE" baseline="0" dirty="0" err="1"/>
              <a:t>enthusiastic</a:t>
            </a:r>
            <a:r>
              <a:rPr lang="de-DE" baseline="0" dirty="0"/>
              <a:t> </a:t>
            </a:r>
            <a:r>
              <a:rPr lang="de-DE" baseline="0" dirty="0" err="1"/>
              <a:t>learner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 err="1"/>
              <a:t>For</a:t>
            </a:r>
            <a:r>
              <a:rPr lang="de-DE" baseline="0" dirty="0"/>
              <a:t> </a:t>
            </a:r>
            <a:r>
              <a:rPr lang="de-DE" baseline="0" dirty="0" err="1"/>
              <a:t>sustainable</a:t>
            </a:r>
            <a:r>
              <a:rPr lang="de-DE" baseline="0" dirty="0"/>
              <a:t> </a:t>
            </a:r>
            <a:r>
              <a:rPr lang="de-DE" baseline="0" dirty="0" err="1"/>
              <a:t>success</a:t>
            </a:r>
            <a:r>
              <a:rPr lang="de-DE" baseline="0" dirty="0"/>
              <a:t> </a:t>
            </a:r>
            <a:r>
              <a:rPr lang="de-DE" baseline="0" dirty="0" err="1"/>
              <a:t>we</a:t>
            </a:r>
            <a:r>
              <a:rPr lang="de-DE" baseline="0" dirty="0"/>
              <a:t> </a:t>
            </a:r>
            <a:r>
              <a:rPr lang="de-DE" baseline="0" dirty="0" err="1"/>
              <a:t>think</a:t>
            </a:r>
            <a:r>
              <a:rPr lang="de-DE" baseline="0" dirty="0"/>
              <a:t> </a:t>
            </a:r>
            <a:r>
              <a:rPr lang="de-DE" baseline="0" dirty="0" err="1"/>
              <a:t>it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important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participate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familiy</a:t>
            </a:r>
            <a:r>
              <a:rPr lang="de-DE" baseline="0" dirty="0"/>
              <a:t> in </a:t>
            </a:r>
            <a:r>
              <a:rPr lang="de-DE" baseline="0" dirty="0" err="1"/>
              <a:t>this</a:t>
            </a:r>
            <a:r>
              <a:rPr lang="de-DE" baseline="0" dirty="0"/>
              <a:t> </a:t>
            </a:r>
            <a:r>
              <a:rPr lang="de-DE" baseline="0" dirty="0" err="1"/>
              <a:t>work</a:t>
            </a:r>
            <a:r>
              <a:rPr lang="de-DE" baseline="0" dirty="0"/>
              <a:t>, </a:t>
            </a:r>
            <a:r>
              <a:rPr lang="de-DE" baseline="0" dirty="0" err="1"/>
              <a:t>particulary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parents</a:t>
            </a:r>
            <a:r>
              <a:rPr lang="de-DE" baseline="0" dirty="0"/>
              <a:t>. Parents mean </a:t>
            </a:r>
            <a:r>
              <a:rPr lang="de-DE" b="1" baseline="0" dirty="0"/>
              <a:t>everyone </a:t>
            </a:r>
            <a:r>
              <a:rPr lang="de-DE" baseline="0" dirty="0"/>
              <a:t>who feel responsibility for the child.</a:t>
            </a:r>
          </a:p>
          <a:p>
            <a:endParaRPr lang="de-DE" baseline="0" dirty="0"/>
          </a:p>
          <a:p>
            <a:r>
              <a:rPr lang="de-DE" baseline="0" dirty="0"/>
              <a:t>To do that we need </a:t>
            </a:r>
            <a:r>
              <a:rPr lang="de-DE" b="1" baseline="0" dirty="0"/>
              <a:t>highly</a:t>
            </a:r>
            <a:r>
              <a:rPr lang="de-DE" baseline="0" dirty="0"/>
              <a:t>-professional child-care-educators. Therefore we offer </a:t>
            </a:r>
            <a:r>
              <a:rPr lang="de-DE" b="1" baseline="0" dirty="0"/>
              <a:t>ongoingtraing, both</a:t>
            </a:r>
            <a:r>
              <a:rPr lang="de-DE" baseline="0" dirty="0"/>
              <a:t> before and during the job.</a:t>
            </a:r>
          </a:p>
          <a:p>
            <a:endParaRPr lang="de-DE" baseline="0" dirty="0"/>
          </a:p>
          <a:p>
            <a:r>
              <a:rPr lang="de-DE" baseline="0" dirty="0"/>
              <a:t>Education </a:t>
            </a:r>
            <a:r>
              <a:rPr lang="de-DE" baseline="0" dirty="0" err="1"/>
              <a:t>needs</a:t>
            </a:r>
            <a:r>
              <a:rPr lang="de-DE" baseline="0" dirty="0"/>
              <a:t> an </a:t>
            </a:r>
            <a:r>
              <a:rPr lang="de-DE" baseline="0" dirty="0" err="1"/>
              <a:t>integrity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content</a:t>
            </a:r>
            <a:r>
              <a:rPr lang="de-DE" baseline="0" dirty="0"/>
              <a:t> </a:t>
            </a:r>
            <a:r>
              <a:rPr lang="de-DE" baseline="0" dirty="0" err="1"/>
              <a:t>and</a:t>
            </a:r>
            <a:r>
              <a:rPr lang="de-DE" baseline="0" dirty="0"/>
              <a:t> form. This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my</a:t>
            </a:r>
            <a:r>
              <a:rPr lang="de-DE" baseline="0" dirty="0"/>
              <a:t> </a:t>
            </a:r>
            <a:r>
              <a:rPr lang="de-DE" baseline="0" dirty="0" err="1"/>
              <a:t>own</a:t>
            </a:r>
            <a:r>
              <a:rPr lang="de-DE" baseline="0" dirty="0"/>
              <a:t> </a:t>
            </a:r>
            <a:r>
              <a:rPr lang="de-DE" baseline="0" dirty="0" err="1"/>
              <a:t>task</a:t>
            </a:r>
            <a:r>
              <a:rPr lang="de-DE" baseline="0" dirty="0"/>
              <a:t> </a:t>
            </a:r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special</a:t>
            </a:r>
            <a:r>
              <a:rPr lang="de-DE" baseline="0" dirty="0"/>
              <a:t> </a:t>
            </a:r>
            <a:r>
              <a:rPr lang="de-DE" baseline="0" dirty="0" err="1"/>
              <a:t>responsibility</a:t>
            </a:r>
            <a:r>
              <a:rPr lang="de-DE" baseline="0" dirty="0"/>
              <a:t> </a:t>
            </a:r>
            <a:r>
              <a:rPr lang="de-DE" baseline="0" dirty="0" err="1"/>
              <a:t>as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director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organization</a:t>
            </a:r>
            <a:r>
              <a:rPr lang="de-DE" baseline="0" dirty="0"/>
              <a:t>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D9F1DE-EA90-446C-AFC5-87F4B5BFFB93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6640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dirty="0"/>
              <a:t>Since 2000 we </a:t>
            </a:r>
            <a:r>
              <a:rPr lang="de-DE" sz="1200" b="1" dirty="0"/>
              <a:t>have developed</a:t>
            </a:r>
            <a:r>
              <a:rPr lang="de-DE" sz="1200" dirty="0"/>
              <a:t> and set in practise an approach named the „Early Excellence Concept“, coming from Corby/England. Here the approach was </a:t>
            </a:r>
            <a:r>
              <a:rPr lang="de-DE" sz="1200" b="1" dirty="0"/>
              <a:t>developed</a:t>
            </a:r>
            <a:r>
              <a:rPr lang="de-DE" sz="1200" baseline="0" dirty="0"/>
              <a:t> in the 1990th years because </a:t>
            </a:r>
            <a:r>
              <a:rPr lang="de-DE" sz="1200" b="1" baseline="0" dirty="0"/>
              <a:t>of the </a:t>
            </a:r>
            <a:r>
              <a:rPr lang="de-DE" sz="1200" baseline="0" dirty="0"/>
              <a:t> many disadvantages for children </a:t>
            </a:r>
            <a:r>
              <a:rPr lang="de-DE" sz="1200" b="1" baseline="0" dirty="0"/>
              <a:t>due to</a:t>
            </a:r>
            <a:r>
              <a:rPr lang="de-DE" sz="1200" baseline="0" dirty="0"/>
              <a:t> the increasing unemployment. The English government at that time </a:t>
            </a:r>
            <a:r>
              <a:rPr lang="de-DE" sz="1200" b="1" baseline="0" dirty="0"/>
              <a:t>supported</a:t>
            </a:r>
            <a:r>
              <a:rPr lang="de-DE" sz="1200" baseline="0" dirty="0"/>
              <a:t> this concept and founded children centres in the whole country after the example of Corby. </a:t>
            </a:r>
            <a:endParaRPr lang="de-DE" sz="1200" dirty="0"/>
          </a:p>
          <a:p>
            <a:endParaRPr lang="de-DE" sz="1200" dirty="0"/>
          </a:p>
          <a:p>
            <a:r>
              <a:rPr lang="de-DE" sz="1200" dirty="0"/>
              <a:t>Excellence has</a:t>
            </a:r>
            <a:r>
              <a:rPr lang="de-DE" sz="1200" baseline="0" dirty="0"/>
              <a:t> an </a:t>
            </a:r>
            <a:r>
              <a:rPr lang="de-DE" sz="1200" b="1" baseline="0" dirty="0"/>
              <a:t>inclusive</a:t>
            </a:r>
            <a:r>
              <a:rPr lang="de-DE" sz="1200" baseline="0" dirty="0"/>
              <a:t> and not an </a:t>
            </a:r>
            <a:r>
              <a:rPr lang="de-DE" sz="1200" b="1" baseline="0" dirty="0"/>
              <a:t>exclusive</a:t>
            </a:r>
            <a:r>
              <a:rPr lang="de-DE" sz="1200" baseline="0" dirty="0"/>
              <a:t> meaning. It means</a:t>
            </a:r>
            <a:r>
              <a:rPr lang="de-DE" sz="1200" dirty="0"/>
              <a:t>: Every child is excellent </a:t>
            </a:r>
            <a:r>
              <a:rPr lang="de-DE" sz="1200" b="1" dirty="0"/>
              <a:t>on</a:t>
            </a:r>
            <a:r>
              <a:rPr lang="de-DE" sz="1200" dirty="0"/>
              <a:t> its own. </a:t>
            </a:r>
          </a:p>
          <a:p>
            <a:endParaRPr lang="de-DE" sz="1200" dirty="0"/>
          </a:p>
          <a:p>
            <a:r>
              <a:rPr lang="de-DE" sz="1200" dirty="0"/>
              <a:t>Excellence </a:t>
            </a:r>
            <a:r>
              <a:rPr lang="de-DE" sz="1200" dirty="0" err="1"/>
              <a:t>is</a:t>
            </a:r>
            <a:r>
              <a:rPr lang="de-DE" sz="1200" dirty="0"/>
              <a:t> not a </a:t>
            </a:r>
            <a:r>
              <a:rPr lang="de-DE" sz="1200" dirty="0" err="1"/>
              <a:t>obligation</a:t>
            </a:r>
            <a:r>
              <a:rPr lang="de-DE" sz="1200" dirty="0"/>
              <a:t> </a:t>
            </a:r>
            <a:r>
              <a:rPr lang="de-DE" sz="1200" dirty="0" err="1"/>
              <a:t>for</a:t>
            </a:r>
            <a:r>
              <a:rPr lang="de-DE" sz="1200" dirty="0"/>
              <a:t> </a:t>
            </a:r>
            <a:r>
              <a:rPr lang="de-DE" sz="1200" dirty="0" err="1"/>
              <a:t>the</a:t>
            </a:r>
            <a:r>
              <a:rPr lang="de-DE" sz="1200" dirty="0"/>
              <a:t> </a:t>
            </a:r>
            <a:r>
              <a:rPr lang="de-DE" sz="1200" dirty="0" err="1"/>
              <a:t>child</a:t>
            </a:r>
            <a:r>
              <a:rPr lang="de-DE" sz="1200" dirty="0"/>
              <a:t> but </a:t>
            </a:r>
            <a:r>
              <a:rPr lang="de-DE" sz="1200" dirty="0" err="1"/>
              <a:t>for</a:t>
            </a:r>
            <a:r>
              <a:rPr lang="de-DE" sz="1200" dirty="0"/>
              <a:t> </a:t>
            </a:r>
            <a:r>
              <a:rPr lang="de-DE" sz="1200" dirty="0" err="1"/>
              <a:t>the</a:t>
            </a:r>
            <a:r>
              <a:rPr lang="de-DE" sz="1200" dirty="0"/>
              <a:t> </a:t>
            </a:r>
            <a:r>
              <a:rPr lang="de-DE" sz="1200" dirty="0" err="1"/>
              <a:t>educator</a:t>
            </a:r>
            <a:r>
              <a:rPr lang="de-DE" sz="1200" dirty="0"/>
              <a:t>: </a:t>
            </a:r>
            <a:r>
              <a:rPr lang="de-DE" sz="1200" dirty="0" err="1"/>
              <a:t>to</a:t>
            </a:r>
            <a:r>
              <a:rPr lang="de-DE" sz="1200" dirty="0"/>
              <a:t> </a:t>
            </a:r>
            <a:r>
              <a:rPr lang="de-DE" sz="1200" dirty="0" err="1"/>
              <a:t>recognise</a:t>
            </a:r>
            <a:r>
              <a:rPr lang="de-DE" sz="1200" dirty="0"/>
              <a:t> </a:t>
            </a:r>
            <a:r>
              <a:rPr lang="de-DE" sz="1200" dirty="0" err="1"/>
              <a:t>and</a:t>
            </a:r>
            <a:r>
              <a:rPr lang="de-DE" sz="1200" dirty="0"/>
              <a:t> </a:t>
            </a:r>
            <a:r>
              <a:rPr lang="de-DE" sz="1200" dirty="0" err="1"/>
              <a:t>to</a:t>
            </a:r>
            <a:r>
              <a:rPr lang="de-DE" sz="1200" dirty="0"/>
              <a:t> </a:t>
            </a:r>
            <a:r>
              <a:rPr lang="de-DE" sz="1200" dirty="0" err="1"/>
              <a:t>strenght</a:t>
            </a:r>
            <a:r>
              <a:rPr lang="de-DE" sz="1200" dirty="0"/>
              <a:t> </a:t>
            </a:r>
            <a:r>
              <a:rPr lang="de-DE" sz="1200" dirty="0" err="1"/>
              <a:t>the</a:t>
            </a:r>
            <a:r>
              <a:rPr lang="de-DE" sz="1200" dirty="0"/>
              <a:t> </a:t>
            </a:r>
            <a:r>
              <a:rPr lang="de-DE" sz="1200" dirty="0" err="1"/>
              <a:t>skills</a:t>
            </a:r>
            <a:r>
              <a:rPr lang="de-DE" sz="1200" dirty="0"/>
              <a:t> </a:t>
            </a:r>
            <a:r>
              <a:rPr lang="de-DE" sz="1200" dirty="0" err="1"/>
              <a:t>of</a:t>
            </a:r>
            <a:r>
              <a:rPr lang="de-DE" sz="1200" dirty="0"/>
              <a:t> </a:t>
            </a:r>
            <a:r>
              <a:rPr lang="de-DE" sz="1200" dirty="0" err="1"/>
              <a:t>every</a:t>
            </a:r>
            <a:r>
              <a:rPr lang="de-DE" sz="1200" dirty="0"/>
              <a:t> </a:t>
            </a:r>
            <a:r>
              <a:rPr lang="de-DE" sz="1200" dirty="0" err="1"/>
              <a:t>children</a:t>
            </a:r>
            <a:r>
              <a:rPr lang="de-DE" sz="1200" dirty="0"/>
              <a:t> </a:t>
            </a:r>
            <a:r>
              <a:rPr lang="de-DE" sz="1200" dirty="0" err="1"/>
              <a:t>individually</a:t>
            </a:r>
            <a:r>
              <a:rPr lang="de-DE" sz="1200" dirty="0"/>
              <a:t>.</a:t>
            </a:r>
          </a:p>
          <a:p>
            <a:endParaRPr lang="de-DE" sz="1200" dirty="0"/>
          </a:p>
          <a:p>
            <a:r>
              <a:rPr lang="de-DE" sz="1200" dirty="0" err="1"/>
              <a:t>And</a:t>
            </a:r>
            <a:r>
              <a:rPr lang="de-DE" sz="1200" dirty="0"/>
              <a:t> </a:t>
            </a:r>
            <a:r>
              <a:rPr lang="de-DE" sz="1200" dirty="0" err="1"/>
              <a:t>as</a:t>
            </a:r>
            <a:r>
              <a:rPr lang="de-DE" sz="1200" dirty="0"/>
              <a:t> I </a:t>
            </a:r>
            <a:r>
              <a:rPr lang="de-DE" sz="1200" dirty="0" err="1"/>
              <a:t>said</a:t>
            </a:r>
            <a:r>
              <a:rPr lang="de-DE" sz="1200" dirty="0"/>
              <a:t>, an </a:t>
            </a:r>
            <a:r>
              <a:rPr lang="de-DE" sz="1200" dirty="0" err="1"/>
              <a:t>important</a:t>
            </a:r>
            <a:r>
              <a:rPr lang="de-DE" sz="1200" dirty="0"/>
              <a:t> </a:t>
            </a:r>
            <a:r>
              <a:rPr lang="de-DE" sz="1200" dirty="0" err="1"/>
              <a:t>method</a:t>
            </a:r>
            <a:r>
              <a:rPr lang="de-DE" sz="1200" dirty="0"/>
              <a:t> </a:t>
            </a:r>
            <a:r>
              <a:rPr lang="de-DE" sz="1200" dirty="0" err="1"/>
              <a:t>for</a:t>
            </a:r>
            <a:r>
              <a:rPr lang="de-DE" sz="1200" dirty="0"/>
              <a:t> </a:t>
            </a:r>
            <a:r>
              <a:rPr lang="de-DE" sz="1200" dirty="0" err="1"/>
              <a:t>doing</a:t>
            </a:r>
            <a:r>
              <a:rPr lang="de-DE" sz="1200" dirty="0"/>
              <a:t> </a:t>
            </a:r>
            <a:r>
              <a:rPr lang="de-DE" sz="1200" dirty="0" err="1"/>
              <a:t>this</a:t>
            </a:r>
            <a:r>
              <a:rPr lang="de-DE" sz="1200" dirty="0"/>
              <a:t> </a:t>
            </a:r>
            <a:r>
              <a:rPr lang="de-DE" sz="1200" dirty="0" err="1"/>
              <a:t>is</a:t>
            </a:r>
            <a:r>
              <a:rPr lang="de-DE" sz="1200" dirty="0"/>
              <a:t> </a:t>
            </a:r>
            <a:r>
              <a:rPr lang="de-DE" sz="1200" dirty="0" err="1"/>
              <a:t>to</a:t>
            </a:r>
            <a:r>
              <a:rPr lang="de-DE" sz="1200" dirty="0"/>
              <a:t> </a:t>
            </a:r>
            <a:r>
              <a:rPr lang="de-DE" sz="1200" dirty="0" err="1"/>
              <a:t>involve</a:t>
            </a:r>
            <a:r>
              <a:rPr lang="de-DE" sz="1200" dirty="0"/>
              <a:t> </a:t>
            </a:r>
            <a:r>
              <a:rPr lang="de-DE" sz="1200" dirty="0" err="1"/>
              <a:t>the</a:t>
            </a:r>
            <a:r>
              <a:rPr lang="de-DE" sz="1200" dirty="0"/>
              <a:t> </a:t>
            </a:r>
            <a:r>
              <a:rPr lang="de-DE" sz="1200" dirty="0" err="1"/>
              <a:t>parents</a:t>
            </a:r>
            <a:r>
              <a:rPr lang="de-DE" sz="1200" dirty="0"/>
              <a:t>. The</a:t>
            </a:r>
            <a:r>
              <a:rPr lang="de-DE" sz="1200" baseline="0" dirty="0"/>
              <a:t> </a:t>
            </a:r>
            <a:r>
              <a:rPr lang="de-DE" sz="1200" baseline="0" dirty="0" err="1"/>
              <a:t>goal</a:t>
            </a:r>
            <a:r>
              <a:rPr lang="de-DE" sz="1200" baseline="0" dirty="0"/>
              <a:t> </a:t>
            </a:r>
            <a:r>
              <a:rPr lang="de-DE" sz="1200" baseline="0" dirty="0" err="1"/>
              <a:t>is</a:t>
            </a:r>
            <a:r>
              <a:rPr lang="de-DE" sz="1200" baseline="0" dirty="0"/>
              <a:t> </a:t>
            </a:r>
            <a:r>
              <a:rPr lang="de-DE" sz="1200" baseline="0" dirty="0" err="1"/>
              <a:t>that</a:t>
            </a:r>
            <a:r>
              <a:rPr lang="de-DE" sz="1200" baseline="0" dirty="0"/>
              <a:t> </a:t>
            </a:r>
            <a:r>
              <a:rPr lang="de-DE" sz="1200" baseline="0" dirty="0" err="1"/>
              <a:t>they</a:t>
            </a:r>
            <a:r>
              <a:rPr lang="de-DE" sz="1200" baseline="0" dirty="0"/>
              <a:t> </a:t>
            </a:r>
            <a:r>
              <a:rPr lang="de-DE" sz="1200" baseline="0" dirty="0" err="1"/>
              <a:t>understand</a:t>
            </a:r>
            <a:r>
              <a:rPr lang="de-DE" sz="1200" baseline="0" dirty="0"/>
              <a:t> </a:t>
            </a:r>
            <a:r>
              <a:rPr lang="de-DE" sz="1200" baseline="0" dirty="0" err="1"/>
              <a:t>what</a:t>
            </a:r>
            <a:r>
              <a:rPr lang="de-DE" sz="1200" baseline="0" dirty="0"/>
              <a:t> </a:t>
            </a:r>
            <a:r>
              <a:rPr lang="de-DE" sz="1200" baseline="0" dirty="0" err="1"/>
              <a:t>their</a:t>
            </a:r>
            <a:r>
              <a:rPr lang="de-DE" sz="1200" baseline="0" dirty="0"/>
              <a:t> </a:t>
            </a:r>
            <a:r>
              <a:rPr lang="de-DE" sz="1200" baseline="0" dirty="0" err="1"/>
              <a:t>children</a:t>
            </a:r>
            <a:r>
              <a:rPr lang="de-DE" sz="1200" baseline="0" dirty="0"/>
              <a:t> </a:t>
            </a:r>
            <a:r>
              <a:rPr lang="de-DE" sz="1200" baseline="0" dirty="0" err="1"/>
              <a:t>need</a:t>
            </a:r>
            <a:r>
              <a:rPr lang="de-DE" sz="1200" baseline="0" dirty="0"/>
              <a:t> </a:t>
            </a:r>
            <a:r>
              <a:rPr lang="de-DE" sz="1200" baseline="0" dirty="0" err="1"/>
              <a:t>and</a:t>
            </a:r>
            <a:r>
              <a:rPr lang="de-DE" sz="1200" baseline="0" dirty="0"/>
              <a:t> </a:t>
            </a:r>
            <a:r>
              <a:rPr lang="de-DE" sz="1200" baseline="0" dirty="0" err="1"/>
              <a:t>how</a:t>
            </a:r>
            <a:r>
              <a:rPr lang="de-DE" sz="1200" baseline="0" dirty="0"/>
              <a:t> </a:t>
            </a:r>
            <a:r>
              <a:rPr lang="de-DE" sz="1200" baseline="0" dirty="0" err="1"/>
              <a:t>they</a:t>
            </a:r>
            <a:r>
              <a:rPr lang="de-DE" sz="1200" baseline="0" dirty="0"/>
              <a:t> </a:t>
            </a:r>
            <a:r>
              <a:rPr lang="de-DE" sz="1200" baseline="0" dirty="0" err="1"/>
              <a:t>can</a:t>
            </a:r>
            <a:r>
              <a:rPr lang="de-DE" sz="1200" baseline="0" dirty="0"/>
              <a:t> </a:t>
            </a:r>
            <a:r>
              <a:rPr lang="de-DE" sz="1200" baseline="0" dirty="0" err="1"/>
              <a:t>support</a:t>
            </a:r>
            <a:r>
              <a:rPr lang="de-DE" sz="1200" baseline="0" dirty="0"/>
              <a:t> </a:t>
            </a:r>
            <a:r>
              <a:rPr lang="de-DE" sz="1200" baseline="0" dirty="0" err="1"/>
              <a:t>the</a:t>
            </a:r>
            <a:r>
              <a:rPr lang="de-DE" sz="1200" baseline="0" dirty="0"/>
              <a:t> </a:t>
            </a:r>
            <a:r>
              <a:rPr lang="de-DE" sz="1200" baseline="0" dirty="0" err="1"/>
              <a:t>childs</a:t>
            </a:r>
            <a:r>
              <a:rPr lang="de-DE" sz="1200" baseline="0" dirty="0"/>
              <a:t> </a:t>
            </a:r>
            <a:r>
              <a:rPr lang="de-DE" sz="1200" baseline="0" dirty="0" err="1"/>
              <a:t>development</a:t>
            </a:r>
            <a:r>
              <a:rPr lang="de-DE" sz="1200" baseline="0" dirty="0"/>
              <a:t>.</a:t>
            </a:r>
          </a:p>
          <a:p>
            <a:endParaRPr lang="de-DE" sz="1200" baseline="0" dirty="0"/>
          </a:p>
          <a:p>
            <a:r>
              <a:rPr lang="de-DE" sz="1200" baseline="0" dirty="0"/>
              <a:t>All </a:t>
            </a:r>
            <a:r>
              <a:rPr lang="de-DE" sz="1200" baseline="0" dirty="0" err="1"/>
              <a:t>of</a:t>
            </a:r>
            <a:r>
              <a:rPr lang="de-DE" sz="1200" baseline="0" dirty="0"/>
              <a:t> </a:t>
            </a:r>
            <a:r>
              <a:rPr lang="de-DE" sz="1200" baseline="0" dirty="0" err="1"/>
              <a:t>this</a:t>
            </a:r>
            <a:r>
              <a:rPr lang="de-DE" sz="1200" baseline="0" dirty="0"/>
              <a:t> </a:t>
            </a:r>
            <a:r>
              <a:rPr lang="de-DE" sz="1200" baseline="0" dirty="0" err="1"/>
              <a:t>is</a:t>
            </a:r>
            <a:r>
              <a:rPr lang="de-DE" sz="1200" baseline="0" dirty="0"/>
              <a:t> </a:t>
            </a:r>
            <a:r>
              <a:rPr lang="de-DE" sz="1200" baseline="0" dirty="0" err="1"/>
              <a:t>founded</a:t>
            </a:r>
            <a:r>
              <a:rPr lang="de-DE" sz="1200" baseline="0" dirty="0"/>
              <a:t> </a:t>
            </a:r>
            <a:r>
              <a:rPr lang="de-DE" sz="1200" baseline="0" dirty="0" err="1"/>
              <a:t>by</a:t>
            </a:r>
            <a:r>
              <a:rPr lang="de-DE" sz="1200" dirty="0"/>
              <a:t> </a:t>
            </a:r>
            <a:r>
              <a:rPr lang="de-DE" sz="1200" dirty="0" err="1"/>
              <a:t>the</a:t>
            </a:r>
            <a:r>
              <a:rPr lang="de-DE" sz="1200" dirty="0"/>
              <a:t> „positiv </a:t>
            </a:r>
            <a:r>
              <a:rPr lang="de-DE" sz="1200" dirty="0" err="1"/>
              <a:t>view</a:t>
            </a:r>
            <a:r>
              <a:rPr lang="de-DE" sz="1200" dirty="0"/>
              <a:t>“ on </a:t>
            </a:r>
            <a:r>
              <a:rPr lang="de-DE" sz="1200" dirty="0" err="1"/>
              <a:t>the</a:t>
            </a:r>
            <a:r>
              <a:rPr lang="de-DE" sz="1200" dirty="0"/>
              <a:t> </a:t>
            </a:r>
            <a:r>
              <a:rPr lang="de-DE" sz="1200" dirty="0" err="1"/>
              <a:t>issues</a:t>
            </a:r>
            <a:r>
              <a:rPr lang="de-DE" sz="1200" dirty="0"/>
              <a:t>. </a:t>
            </a:r>
            <a:r>
              <a:rPr lang="de-DE" sz="1200" dirty="0" err="1"/>
              <a:t>For</a:t>
            </a:r>
            <a:r>
              <a:rPr lang="de-DE" sz="1200" dirty="0"/>
              <a:t> </a:t>
            </a:r>
            <a:r>
              <a:rPr lang="de-DE" sz="1200" dirty="0" err="1"/>
              <a:t>example</a:t>
            </a:r>
            <a:r>
              <a:rPr lang="de-DE" sz="1200" dirty="0"/>
              <a:t>: In</a:t>
            </a:r>
            <a:r>
              <a:rPr lang="de-DE" sz="1200" baseline="0" dirty="0"/>
              <a:t> </a:t>
            </a:r>
            <a:r>
              <a:rPr lang="de-DE" sz="1200" baseline="0" dirty="0" err="1"/>
              <a:t>fact</a:t>
            </a:r>
            <a:r>
              <a:rPr lang="de-DE" sz="1200" baseline="0" dirty="0"/>
              <a:t> </a:t>
            </a:r>
            <a:r>
              <a:rPr lang="de-DE" sz="1200" baseline="0" dirty="0" err="1"/>
              <a:t>some</a:t>
            </a:r>
            <a:r>
              <a:rPr lang="de-DE" sz="1200" baseline="0" dirty="0"/>
              <a:t> </a:t>
            </a:r>
            <a:r>
              <a:rPr lang="de-DE" sz="1200" baseline="0" dirty="0" err="1"/>
              <a:t>parents</a:t>
            </a:r>
            <a:r>
              <a:rPr lang="de-DE" sz="1200" baseline="0" dirty="0"/>
              <a:t> </a:t>
            </a:r>
            <a:r>
              <a:rPr lang="de-DE" sz="1200" baseline="0" dirty="0" err="1"/>
              <a:t>seem</a:t>
            </a:r>
            <a:r>
              <a:rPr lang="de-DE" sz="1200" baseline="0" dirty="0"/>
              <a:t> not </a:t>
            </a:r>
            <a:r>
              <a:rPr lang="de-DE" sz="1200" baseline="0" dirty="0" err="1"/>
              <a:t>very</a:t>
            </a:r>
            <a:r>
              <a:rPr lang="de-DE" sz="1200" baseline="0" dirty="0"/>
              <a:t> </a:t>
            </a:r>
            <a:r>
              <a:rPr lang="de-DE" sz="1200" baseline="0" dirty="0" err="1"/>
              <a:t>good</a:t>
            </a:r>
            <a:r>
              <a:rPr lang="de-DE" sz="1200" baseline="0" dirty="0"/>
              <a:t> </a:t>
            </a:r>
            <a:r>
              <a:rPr lang="de-DE" sz="1200" baseline="0" dirty="0" err="1"/>
              <a:t>educators</a:t>
            </a:r>
            <a:r>
              <a:rPr lang="de-DE" sz="1200" baseline="0" dirty="0"/>
              <a:t> </a:t>
            </a:r>
            <a:r>
              <a:rPr lang="de-DE" sz="1200" baseline="0" dirty="0" err="1"/>
              <a:t>for</a:t>
            </a:r>
            <a:r>
              <a:rPr lang="de-DE" sz="1200" baseline="0" dirty="0"/>
              <a:t> </a:t>
            </a:r>
            <a:r>
              <a:rPr lang="de-DE" sz="1200" baseline="0" dirty="0" err="1"/>
              <a:t>their</a:t>
            </a:r>
            <a:r>
              <a:rPr lang="de-DE" sz="1200" baseline="0" dirty="0"/>
              <a:t> </a:t>
            </a:r>
            <a:r>
              <a:rPr lang="de-DE" sz="1200" baseline="0" dirty="0" err="1"/>
              <a:t>child</a:t>
            </a:r>
            <a:r>
              <a:rPr lang="de-DE" sz="1200" baseline="0" dirty="0"/>
              <a:t> But </a:t>
            </a:r>
            <a:r>
              <a:rPr lang="de-DE" sz="1200" baseline="0" dirty="0" err="1"/>
              <a:t>we</a:t>
            </a:r>
            <a:r>
              <a:rPr lang="de-DE" sz="1200" baseline="0" dirty="0"/>
              <a:t> </a:t>
            </a:r>
            <a:r>
              <a:rPr lang="de-DE" sz="1200" baseline="0" dirty="0" err="1"/>
              <a:t>think</a:t>
            </a:r>
            <a:r>
              <a:rPr lang="de-DE" sz="1200" baseline="0" dirty="0"/>
              <a:t>: All </a:t>
            </a:r>
            <a:r>
              <a:rPr lang="de-DE" sz="1200" baseline="0" dirty="0" err="1"/>
              <a:t>parents</a:t>
            </a:r>
            <a:r>
              <a:rPr lang="de-DE" sz="1200" baseline="0" dirty="0"/>
              <a:t> </a:t>
            </a:r>
            <a:r>
              <a:rPr lang="de-DE" sz="1200" baseline="0" dirty="0" err="1"/>
              <a:t>want</a:t>
            </a:r>
            <a:r>
              <a:rPr lang="de-DE" sz="1200" baseline="0" dirty="0"/>
              <a:t> </a:t>
            </a:r>
            <a:r>
              <a:rPr lang="de-DE" sz="1200" baseline="0" dirty="0" err="1"/>
              <a:t>to</a:t>
            </a:r>
            <a:r>
              <a:rPr lang="de-DE" sz="1200" baseline="0" dirty="0"/>
              <a:t> do </a:t>
            </a:r>
            <a:r>
              <a:rPr lang="de-DE" sz="1200" baseline="0" dirty="0" err="1"/>
              <a:t>the</a:t>
            </a:r>
            <a:r>
              <a:rPr lang="de-DE" sz="1200" baseline="0" dirty="0"/>
              <a:t> </a:t>
            </a:r>
            <a:r>
              <a:rPr lang="de-DE" sz="1200" baseline="0" dirty="0" err="1"/>
              <a:t>best</a:t>
            </a:r>
            <a:r>
              <a:rPr lang="de-DE" sz="1200" baseline="0" dirty="0"/>
              <a:t> </a:t>
            </a:r>
            <a:r>
              <a:rPr lang="de-DE" sz="1200" baseline="0" dirty="0" err="1"/>
              <a:t>for</a:t>
            </a:r>
            <a:r>
              <a:rPr lang="de-DE" sz="1200" baseline="0" dirty="0"/>
              <a:t> </a:t>
            </a:r>
            <a:r>
              <a:rPr lang="de-DE" sz="1200" baseline="0" dirty="0" err="1"/>
              <a:t>their</a:t>
            </a:r>
            <a:r>
              <a:rPr lang="de-DE" sz="1200" baseline="0" dirty="0"/>
              <a:t> </a:t>
            </a:r>
            <a:r>
              <a:rPr lang="de-DE" sz="1200" baseline="0" dirty="0" err="1"/>
              <a:t>child</a:t>
            </a:r>
            <a:r>
              <a:rPr lang="de-DE" sz="1200" baseline="0" dirty="0"/>
              <a:t>.</a:t>
            </a:r>
            <a:endParaRPr lang="de-DE" sz="120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D9F1DE-EA90-446C-AFC5-87F4B5BFFB93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74243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Finally I </a:t>
            </a:r>
            <a:r>
              <a:rPr lang="de-DE" b="1" dirty="0"/>
              <a:t>would like to </a:t>
            </a:r>
            <a:r>
              <a:rPr lang="de-DE" dirty="0"/>
              <a:t>bring you up-to-date on some actual initiativs.</a:t>
            </a:r>
            <a:r>
              <a:rPr lang="de-DE" baseline="0" dirty="0"/>
              <a:t> In </a:t>
            </a:r>
            <a:r>
              <a:rPr lang="de-DE" baseline="0" dirty="0" err="1"/>
              <a:t>regarding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time I </a:t>
            </a:r>
            <a:r>
              <a:rPr lang="de-DE" baseline="0" dirty="0" err="1"/>
              <a:t>choose</a:t>
            </a:r>
            <a:r>
              <a:rPr lang="de-DE" baseline="0" dirty="0"/>
              <a:t> </a:t>
            </a:r>
            <a:r>
              <a:rPr lang="de-DE" baseline="0" dirty="0" err="1"/>
              <a:t>three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them</a:t>
            </a:r>
            <a:r>
              <a:rPr lang="de-DE" baseline="0" dirty="0"/>
              <a:t> </a:t>
            </a:r>
            <a:r>
              <a:rPr lang="de-DE" baseline="0" dirty="0" err="1"/>
              <a:t>as</a:t>
            </a:r>
            <a:r>
              <a:rPr lang="de-DE" baseline="0" dirty="0"/>
              <a:t> </a:t>
            </a:r>
            <a:r>
              <a:rPr lang="de-DE" baseline="0" dirty="0" err="1"/>
              <a:t>examples</a:t>
            </a:r>
            <a:r>
              <a:rPr lang="de-DE" baseline="0" dirty="0"/>
              <a:t>:</a:t>
            </a:r>
          </a:p>
          <a:p>
            <a:endParaRPr lang="de-DE" baseline="0" dirty="0"/>
          </a:p>
          <a:p>
            <a:r>
              <a:rPr lang="de-DE" sz="1200" dirty="0"/>
              <a:t>„</a:t>
            </a:r>
            <a:r>
              <a:rPr lang="de-DE" sz="1200" dirty="0" err="1"/>
              <a:t>Mellensee</a:t>
            </a:r>
            <a:r>
              <a:rPr lang="de-DE" sz="1200" dirty="0"/>
              <a:t>“ </a:t>
            </a:r>
            <a:r>
              <a:rPr lang="de-DE" sz="1200" dirty="0" err="1"/>
              <a:t>is</a:t>
            </a:r>
            <a:r>
              <a:rPr lang="de-DE" sz="1200" dirty="0"/>
              <a:t> a </a:t>
            </a:r>
            <a:r>
              <a:rPr lang="de-DE" sz="1200" dirty="0" err="1"/>
              <a:t>lake</a:t>
            </a:r>
            <a:r>
              <a:rPr lang="de-DE" sz="1200" dirty="0"/>
              <a:t> </a:t>
            </a:r>
            <a:r>
              <a:rPr lang="de-DE" sz="1200" dirty="0" err="1"/>
              <a:t>near</a:t>
            </a:r>
            <a:r>
              <a:rPr lang="de-DE" sz="1200" baseline="0" dirty="0"/>
              <a:t> Berlin. </a:t>
            </a:r>
            <a:r>
              <a:rPr lang="de-DE" sz="1200" baseline="0" dirty="0" err="1"/>
              <a:t>Here</a:t>
            </a:r>
            <a:r>
              <a:rPr lang="de-DE" sz="1200" baseline="0" dirty="0"/>
              <a:t> </a:t>
            </a:r>
            <a:r>
              <a:rPr lang="de-DE" sz="1200" baseline="0" dirty="0" err="1"/>
              <a:t>we</a:t>
            </a:r>
            <a:r>
              <a:rPr lang="de-DE" sz="1200" baseline="0" dirty="0"/>
              <a:t> </a:t>
            </a:r>
            <a:r>
              <a:rPr lang="de-DE" sz="1200" baseline="0" dirty="0" err="1"/>
              <a:t>are</a:t>
            </a:r>
            <a:r>
              <a:rPr lang="de-DE" sz="1200" baseline="0" dirty="0"/>
              <a:t> </a:t>
            </a:r>
            <a:r>
              <a:rPr lang="de-DE" sz="1200" baseline="0" dirty="0" err="1"/>
              <a:t>d</a:t>
            </a:r>
            <a:r>
              <a:rPr lang="de-DE" sz="1200" dirty="0" err="1"/>
              <a:t>eveloping</a:t>
            </a:r>
            <a:r>
              <a:rPr lang="de-DE" sz="1200" dirty="0"/>
              <a:t> an </a:t>
            </a:r>
            <a:r>
              <a:rPr lang="de-DE" sz="1200" dirty="0" err="1"/>
              <a:t>outdoor</a:t>
            </a:r>
            <a:r>
              <a:rPr lang="de-DE" sz="1200" dirty="0"/>
              <a:t> </a:t>
            </a:r>
            <a:r>
              <a:rPr lang="de-DE" sz="1200" dirty="0" err="1"/>
              <a:t>site</a:t>
            </a:r>
            <a:r>
              <a:rPr lang="de-DE" sz="1200" dirty="0"/>
              <a:t> </a:t>
            </a:r>
            <a:r>
              <a:rPr lang="de-DE" sz="1200" dirty="0" err="1"/>
              <a:t>beside</a:t>
            </a:r>
            <a:r>
              <a:rPr lang="de-DE" sz="1200" dirty="0"/>
              <a:t> </a:t>
            </a:r>
            <a:r>
              <a:rPr lang="de-DE" sz="1200" dirty="0" err="1"/>
              <a:t>the</a:t>
            </a:r>
            <a:r>
              <a:rPr lang="de-DE" sz="1200" dirty="0"/>
              <a:t> </a:t>
            </a:r>
            <a:r>
              <a:rPr lang="de-DE" sz="1200" dirty="0" err="1"/>
              <a:t>lake</a:t>
            </a:r>
            <a:r>
              <a:rPr lang="de-DE" sz="1200" dirty="0"/>
              <a:t> </a:t>
            </a:r>
            <a:r>
              <a:rPr lang="de-DE" sz="1200" dirty="0" err="1"/>
              <a:t>as</a:t>
            </a:r>
            <a:r>
              <a:rPr lang="de-DE" sz="1200" dirty="0"/>
              <a:t> a </a:t>
            </a:r>
            <a:r>
              <a:rPr lang="de-DE" sz="1200" dirty="0" err="1"/>
              <a:t>location</a:t>
            </a:r>
            <a:r>
              <a:rPr lang="de-DE" sz="1200" dirty="0"/>
              <a:t> </a:t>
            </a:r>
            <a:r>
              <a:rPr lang="de-DE" sz="1200" dirty="0" err="1"/>
              <a:t>for</a:t>
            </a:r>
            <a:r>
              <a:rPr lang="de-DE" sz="1200" dirty="0"/>
              <a:t> </a:t>
            </a:r>
            <a:r>
              <a:rPr lang="de-DE" sz="1200" dirty="0" err="1"/>
              <a:t>group-tours</a:t>
            </a:r>
            <a:r>
              <a:rPr lang="de-DE" sz="1200" dirty="0"/>
              <a:t>, </a:t>
            </a:r>
            <a:r>
              <a:rPr lang="de-DE" sz="1200" dirty="0" err="1"/>
              <a:t>for</a:t>
            </a:r>
            <a:r>
              <a:rPr lang="de-DE" sz="1200" dirty="0"/>
              <a:t> </a:t>
            </a:r>
            <a:r>
              <a:rPr lang="de-DE" sz="1200" dirty="0" err="1"/>
              <a:t>meetings</a:t>
            </a:r>
            <a:r>
              <a:rPr lang="de-DE" sz="1200" dirty="0"/>
              <a:t> </a:t>
            </a:r>
            <a:r>
              <a:rPr lang="de-DE" sz="1200" dirty="0" err="1"/>
              <a:t>and</a:t>
            </a:r>
            <a:r>
              <a:rPr lang="de-DE" sz="1200" dirty="0"/>
              <a:t> </a:t>
            </a:r>
            <a:r>
              <a:rPr lang="de-DE" sz="1200" dirty="0" err="1"/>
              <a:t>as</a:t>
            </a:r>
            <a:r>
              <a:rPr lang="de-DE" sz="1200" dirty="0"/>
              <a:t> a </a:t>
            </a:r>
            <a:r>
              <a:rPr lang="de-DE" sz="1200" dirty="0" err="1"/>
              <a:t>workspace</a:t>
            </a:r>
            <a:r>
              <a:rPr lang="de-DE" sz="1200" dirty="0"/>
              <a:t> </a:t>
            </a:r>
            <a:r>
              <a:rPr lang="de-DE" sz="1200" dirty="0" err="1"/>
              <a:t>for</a:t>
            </a:r>
            <a:r>
              <a:rPr lang="de-DE" sz="1200" dirty="0"/>
              <a:t> </a:t>
            </a:r>
            <a:r>
              <a:rPr lang="de-DE" sz="1200" dirty="0" err="1"/>
              <a:t>handycraft</a:t>
            </a:r>
            <a:r>
              <a:rPr lang="de-DE" sz="1200" dirty="0"/>
              <a:t> </a:t>
            </a:r>
            <a:r>
              <a:rPr lang="de-DE" sz="1200" dirty="0" err="1"/>
              <a:t>activities</a:t>
            </a:r>
            <a:r>
              <a:rPr lang="de-DE" sz="1200" dirty="0"/>
              <a:t> in </a:t>
            </a:r>
            <a:r>
              <a:rPr lang="de-DE" sz="1200" dirty="0" err="1"/>
              <a:t>cooperation</a:t>
            </a:r>
            <a:r>
              <a:rPr lang="de-DE" sz="1200" dirty="0"/>
              <a:t> </a:t>
            </a:r>
            <a:r>
              <a:rPr lang="de-DE" sz="1200" dirty="0" err="1"/>
              <a:t>with</a:t>
            </a:r>
            <a:r>
              <a:rPr lang="de-DE" sz="1200" dirty="0"/>
              <a:t> </a:t>
            </a:r>
            <a:r>
              <a:rPr lang="de-DE" sz="1200" dirty="0" err="1"/>
              <a:t>schools</a:t>
            </a:r>
            <a:r>
              <a:rPr lang="de-DE" sz="1200" dirty="0"/>
              <a:t>.</a:t>
            </a:r>
          </a:p>
          <a:p>
            <a:endParaRPr lang="de-DE" sz="1200" dirty="0"/>
          </a:p>
          <a:p>
            <a:r>
              <a:rPr lang="de-DE" sz="1200" dirty="0" err="1"/>
              <a:t>Under</a:t>
            </a:r>
            <a:r>
              <a:rPr lang="de-DE" sz="1200" dirty="0"/>
              <a:t> </a:t>
            </a:r>
            <a:r>
              <a:rPr lang="de-DE" sz="1200" dirty="0" err="1"/>
              <a:t>the</a:t>
            </a:r>
            <a:r>
              <a:rPr lang="de-DE" sz="1200" dirty="0"/>
              <a:t> </a:t>
            </a:r>
            <a:r>
              <a:rPr lang="de-DE" sz="1200" dirty="0" err="1"/>
              <a:t>term</a:t>
            </a:r>
            <a:r>
              <a:rPr lang="de-DE" sz="1200" dirty="0"/>
              <a:t> „Sozialassistenten-Ausbildung“ </a:t>
            </a:r>
            <a:r>
              <a:rPr lang="de-DE" sz="1200" dirty="0" err="1"/>
              <a:t>we</a:t>
            </a:r>
            <a:r>
              <a:rPr lang="de-DE" sz="1200" dirty="0"/>
              <a:t> </a:t>
            </a:r>
            <a:r>
              <a:rPr lang="de-DE" sz="1200" dirty="0" err="1"/>
              <a:t>are</a:t>
            </a:r>
            <a:r>
              <a:rPr lang="de-DE" sz="1200" dirty="0"/>
              <a:t> </a:t>
            </a:r>
            <a:r>
              <a:rPr lang="de-DE" sz="1200" dirty="0" err="1"/>
              <a:t>going</a:t>
            </a:r>
            <a:r>
              <a:rPr lang="de-DE" sz="1200" dirty="0"/>
              <a:t> </a:t>
            </a:r>
            <a:r>
              <a:rPr lang="de-DE" sz="1200" dirty="0" err="1"/>
              <a:t>to</a:t>
            </a:r>
            <a:r>
              <a:rPr lang="de-DE" sz="1200" dirty="0"/>
              <a:t> </a:t>
            </a:r>
            <a:r>
              <a:rPr lang="de-DE" sz="1200" dirty="0" err="1"/>
              <a:t>develop</a:t>
            </a:r>
            <a:r>
              <a:rPr lang="de-DE" sz="1200" dirty="0"/>
              <a:t> a </a:t>
            </a:r>
            <a:r>
              <a:rPr lang="de-DE" sz="1200" dirty="0" err="1"/>
              <a:t>socialpaedogogic</a:t>
            </a:r>
            <a:r>
              <a:rPr lang="de-DE" sz="1200" dirty="0"/>
              <a:t> </a:t>
            </a:r>
            <a:r>
              <a:rPr lang="de-DE" sz="1200" dirty="0" err="1"/>
              <a:t>entry</a:t>
            </a:r>
            <a:r>
              <a:rPr lang="de-DE" sz="1200" dirty="0"/>
              <a:t> </a:t>
            </a:r>
            <a:r>
              <a:rPr lang="de-DE" sz="1200" dirty="0" err="1"/>
              <a:t>training</a:t>
            </a:r>
            <a:r>
              <a:rPr lang="de-DE" sz="1200" dirty="0"/>
              <a:t> </a:t>
            </a:r>
            <a:r>
              <a:rPr lang="de-DE" sz="1200" dirty="0" err="1"/>
              <a:t>for</a:t>
            </a:r>
            <a:r>
              <a:rPr lang="de-DE" sz="1200" dirty="0"/>
              <a:t> </a:t>
            </a:r>
            <a:r>
              <a:rPr lang="de-DE" sz="1200" dirty="0" err="1"/>
              <a:t>refugees</a:t>
            </a:r>
            <a:r>
              <a:rPr lang="de-DE" sz="1200" dirty="0"/>
              <a:t> </a:t>
            </a:r>
            <a:r>
              <a:rPr lang="de-DE" sz="1200" dirty="0" err="1"/>
              <a:t>and</a:t>
            </a:r>
            <a:r>
              <a:rPr lang="de-DE" sz="1200" dirty="0"/>
              <a:t> </a:t>
            </a:r>
            <a:r>
              <a:rPr lang="de-DE" sz="1200" dirty="0" err="1"/>
              <a:t>people</a:t>
            </a:r>
            <a:r>
              <a:rPr lang="de-DE" sz="1200" dirty="0"/>
              <a:t> </a:t>
            </a:r>
            <a:r>
              <a:rPr lang="de-DE" sz="1200" dirty="0" err="1"/>
              <a:t>with</a:t>
            </a:r>
            <a:r>
              <a:rPr lang="de-DE" sz="1200" dirty="0"/>
              <a:t> a </a:t>
            </a:r>
            <a:r>
              <a:rPr lang="de-DE" sz="1200" dirty="0" err="1"/>
              <a:t>low</a:t>
            </a:r>
            <a:r>
              <a:rPr lang="de-DE" sz="1200" dirty="0"/>
              <a:t> </a:t>
            </a:r>
            <a:r>
              <a:rPr lang="de-DE" sz="1200" dirty="0" err="1"/>
              <a:t>level</a:t>
            </a:r>
            <a:r>
              <a:rPr lang="de-DE" sz="1200" dirty="0"/>
              <a:t> </a:t>
            </a:r>
            <a:r>
              <a:rPr lang="de-DE" sz="1200" dirty="0" err="1"/>
              <a:t>of</a:t>
            </a:r>
            <a:r>
              <a:rPr lang="de-DE" sz="1200" dirty="0"/>
              <a:t> </a:t>
            </a:r>
            <a:r>
              <a:rPr lang="de-DE" sz="1200" dirty="0" err="1"/>
              <a:t>certificate</a:t>
            </a:r>
            <a:r>
              <a:rPr lang="de-DE" sz="1200" dirty="0"/>
              <a:t>. This </a:t>
            </a:r>
            <a:r>
              <a:rPr lang="de-DE" sz="1200" dirty="0" err="1"/>
              <a:t>is</a:t>
            </a:r>
            <a:r>
              <a:rPr lang="de-DE" sz="1200" baseline="0" dirty="0"/>
              <a:t> </a:t>
            </a:r>
            <a:r>
              <a:rPr lang="de-DE" sz="1200" dirty="0"/>
              <a:t>also a </a:t>
            </a:r>
            <a:r>
              <a:rPr lang="de-DE" sz="1200" dirty="0" err="1"/>
              <a:t>result</a:t>
            </a:r>
            <a:r>
              <a:rPr lang="de-DE" sz="1200" dirty="0"/>
              <a:t> </a:t>
            </a:r>
            <a:r>
              <a:rPr lang="de-DE" sz="1200" dirty="0" err="1"/>
              <a:t>of</a:t>
            </a:r>
            <a:r>
              <a:rPr lang="de-DE" sz="1200" dirty="0"/>
              <a:t> </a:t>
            </a:r>
            <a:r>
              <a:rPr lang="de-DE" sz="1200" dirty="0" err="1"/>
              <a:t>the</a:t>
            </a:r>
            <a:r>
              <a:rPr lang="de-DE" sz="1200" baseline="0" dirty="0"/>
              <a:t> </a:t>
            </a:r>
            <a:r>
              <a:rPr lang="de-DE" sz="1200" baseline="0" dirty="0" err="1"/>
              <a:t>increasing</a:t>
            </a:r>
            <a:r>
              <a:rPr lang="de-DE" sz="1200" baseline="0" dirty="0"/>
              <a:t> lack </a:t>
            </a:r>
            <a:r>
              <a:rPr lang="de-DE" sz="1200" baseline="0" dirty="0" err="1"/>
              <a:t>of</a:t>
            </a:r>
            <a:r>
              <a:rPr lang="de-DE" sz="1200" baseline="0" dirty="0"/>
              <a:t> </a:t>
            </a:r>
            <a:r>
              <a:rPr lang="de-DE" sz="1200" baseline="0" dirty="0" err="1"/>
              <a:t>skilled</a:t>
            </a:r>
            <a:r>
              <a:rPr lang="de-DE" sz="1200" baseline="0" dirty="0"/>
              <a:t> </a:t>
            </a:r>
            <a:r>
              <a:rPr lang="de-DE" sz="1200" baseline="0" dirty="0" err="1"/>
              <a:t>employees</a:t>
            </a:r>
            <a:r>
              <a:rPr lang="de-DE" sz="1200" baseline="0" dirty="0"/>
              <a:t> („Fachkräftemangel“)</a:t>
            </a:r>
            <a:endParaRPr lang="de-DE" sz="1200" dirty="0"/>
          </a:p>
          <a:p>
            <a:endParaRPr lang="de-DE" sz="1200" dirty="0"/>
          </a:p>
          <a:p>
            <a:r>
              <a:rPr lang="de-DE" sz="1200" dirty="0"/>
              <a:t>„Barrierefreiheit“ means: Making our campus fit for people with </a:t>
            </a:r>
            <a:r>
              <a:rPr lang="de-DE" sz="1200" b="1" dirty="0"/>
              <a:t>physical disabilities</a:t>
            </a:r>
            <a:r>
              <a:rPr lang="de-DE" sz="1200" dirty="0"/>
              <a:t>. This</a:t>
            </a:r>
            <a:r>
              <a:rPr lang="de-DE" sz="1200" baseline="0" dirty="0"/>
              <a:t> is </a:t>
            </a:r>
            <a:r>
              <a:rPr lang="de-DE" sz="1200" b="1" baseline="0" dirty="0"/>
              <a:t>a</a:t>
            </a:r>
            <a:r>
              <a:rPr lang="de-DE" sz="1200" baseline="0" dirty="0"/>
              <a:t> complicated and expensive task because our campus housed beautiful, but very old buildings. But we see no alternatives because we want to be an </a:t>
            </a:r>
            <a:r>
              <a:rPr lang="de-DE" sz="1200" b="1" baseline="0" dirty="0"/>
              <a:t>inclusive</a:t>
            </a:r>
            <a:r>
              <a:rPr lang="de-DE" sz="1200" baseline="0" dirty="0"/>
              <a:t> enviroment.</a:t>
            </a:r>
            <a:endParaRPr lang="de-DE" sz="1200" dirty="0"/>
          </a:p>
          <a:p>
            <a:endParaRPr lang="de-DE" baseline="0" dirty="0"/>
          </a:p>
          <a:p>
            <a:endParaRPr lang="de-DE" baseline="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D9F1DE-EA90-446C-AFC5-87F4B5BFFB93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9620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ChangeArrowheads="1"/>
          </p:cNvSpPr>
          <p:nvPr/>
        </p:nvSpPr>
        <p:spPr bwMode="auto">
          <a:xfrm>
            <a:off x="4464050" y="2636838"/>
            <a:ext cx="6445250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en-GB" b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227332" name="Rectangle 4"/>
          <p:cNvSpPr>
            <a:spLocks noGrp="1" noChangeArrowheads="1"/>
          </p:cNvSpPr>
          <p:nvPr>
            <p:ph type="ctrTitle"/>
          </p:nvPr>
        </p:nvSpPr>
        <p:spPr bwMode="auto">
          <a:xfrm>
            <a:off x="539750" y="1722438"/>
            <a:ext cx="8353425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0033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20000"/>
              </a:lnSpc>
              <a:defRPr sz="320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/>
              <a:t>Titel der Präsentation</a:t>
            </a:r>
          </a:p>
        </p:txBody>
      </p:sp>
      <p:sp>
        <p:nvSpPr>
          <p:cNvPr id="22733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539750" y="2822575"/>
            <a:ext cx="8353425" cy="2636838"/>
          </a:xfrm>
        </p:spPr>
        <p:txBody>
          <a:bodyPr/>
          <a:lstStyle>
            <a:lvl1pPr>
              <a:lnSpc>
                <a:spcPct val="112000"/>
              </a:lnSpc>
              <a:defRPr>
                <a:solidFill>
                  <a:srgbClr val="00245B"/>
                </a:solidFill>
              </a:defRPr>
            </a:lvl1pPr>
          </a:lstStyle>
          <a:p>
            <a:pPr lvl="0"/>
            <a:r>
              <a:rPr lang="de-DE" noProof="0"/>
              <a:t>Untertitel der Präsentation</a:t>
            </a:r>
          </a:p>
          <a:p>
            <a:pPr lvl="0"/>
            <a:endParaRPr lang="de-DE" noProof="0"/>
          </a:p>
          <a:p>
            <a:pPr lvl="0"/>
            <a:r>
              <a:rPr lang="de-DE" noProof="0"/>
              <a:t>Name</a:t>
            </a:r>
          </a:p>
          <a:p>
            <a:pPr lvl="0"/>
            <a:r>
              <a:rPr lang="de-DE" noProof="0"/>
              <a:t>Arbeitsstelle Bildungsforschung Primarstufe</a:t>
            </a:r>
          </a:p>
          <a:p>
            <a:pPr lvl="0"/>
            <a:r>
              <a:rPr lang="de-DE" noProof="0"/>
              <a:t>an der Freien Universität Berlin</a:t>
            </a:r>
          </a:p>
          <a:p>
            <a:pPr lvl="0"/>
            <a:r>
              <a:rPr lang="de-DE" noProof="0"/>
              <a:t>Datum</a:t>
            </a:r>
          </a:p>
        </p:txBody>
      </p:sp>
      <p:pic>
        <p:nvPicPr>
          <p:cNvPr id="227334" name="Picture 6" descr="Logo_RGB_300dp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98438"/>
            <a:ext cx="2946400" cy="77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362264939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84975" y="274638"/>
            <a:ext cx="2108200" cy="60420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75375" cy="60420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75671521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winkliges Dreiec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17" name="Untertitel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de-DE"/>
              <a:t>Formatvorlage des Untertitelmasters durch Klicken bearbeiten</a:t>
            </a:r>
            <a:endParaRPr kumimoji="0" lang="en-US"/>
          </a:p>
        </p:txBody>
      </p:sp>
      <p:grpSp>
        <p:nvGrpSpPr>
          <p:cNvPr id="2" name="Gruppieren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ihand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ihand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ihand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Gerade Verbindung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umsplatzhalt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AB04540-B079-4AD1-937B-7D6D4C92A8C2}" type="datetime4">
              <a:rPr lang="en-US" smtClean="0"/>
              <a:pPr/>
              <a:t>February 23, 2022</a:t>
            </a:fld>
            <a:endParaRPr lang="en-US" dirty="0"/>
          </a:p>
        </p:txBody>
      </p:sp>
      <p:sp>
        <p:nvSpPr>
          <p:cNvPr id="19" name="Fußzeilenplatzhalt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en-US"/>
              <a:t>Ludger Pesch</a:t>
            </a:r>
            <a:endParaRPr lang="en-US" dirty="0"/>
          </a:p>
        </p:txBody>
      </p:sp>
      <p:sp>
        <p:nvSpPr>
          <p:cNvPr id="27" name="Foliennummernplatzhalt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B37D5FE-740C-46F5-801A-FA5477D9711F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91AE7-0D68-4C3C-98C3-4E57486416C9}" type="datetime4">
              <a:rPr lang="en-US" smtClean="0"/>
              <a:pPr/>
              <a:t>February 23, 2022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Ludger Pesch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CBA32-A963-4168-99CE-7CE9F4F3ADD8}" type="datetime4">
              <a:rPr lang="en-US" smtClean="0"/>
              <a:pPr/>
              <a:t>February 23, 2022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Ludger Pesch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7" name="Eingekerbter Richtungspfeil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Eingekerbter Richtungspfeil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1B05A-6821-4EFB-B643-329CA6B58F34}" type="datetime4">
              <a:rPr lang="en-US" smtClean="0"/>
              <a:pPr/>
              <a:t>February 23, 2022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Ludger Pesch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4BE7F-8C3F-4E10-8918-A51C2BB4E1DA}" type="datetime4">
              <a:rPr lang="en-US" smtClean="0"/>
              <a:pPr/>
              <a:t>February 23, 2022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Ludger Pesch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2083-C86E-4477-B27D-F3ECC009A6F5}" type="datetime4">
              <a:rPr lang="en-US" smtClean="0"/>
              <a:pPr/>
              <a:t>February 23, 2022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Ludger Pesch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D754D-8D15-4E91-A68E-0DEEC2C1F936}" type="datetime4">
              <a:rPr lang="en-US" smtClean="0"/>
              <a:pPr/>
              <a:t>February 23, 2022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Ludger Pesch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CAECC91-69D8-4837-9C45-AC04B2F1B6C0}" type="datetime4">
              <a:rPr lang="en-US" smtClean="0"/>
              <a:pPr/>
              <a:t>February 23, 2022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Ludger Pesch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38347452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de-DE"/>
              <a:t>Bild durch Klicken auf Symbol hinzufügen</a:t>
            </a:r>
            <a:endParaRPr kumimoji="0" lang="en-US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1F6054F-9B8B-4945-87A0-936C437C167B}" type="datetime4">
              <a:rPr lang="en-US" smtClean="0"/>
              <a:pPr/>
              <a:t>February 23, 2022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/>
              <a:t>Ludger Pesch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B37D5FE-740C-46F5-801A-FA5477D9711F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8" name="Freihand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ihand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htwinkliges Dreiec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Gerade Verbindung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ingekerbter Richtungspfeil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Eingekerbter Richtungspfeil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3AF5-B150-43D8-AC6A-B673EB206CA4}" type="datetime4">
              <a:rPr lang="en-US" smtClean="0"/>
              <a:pPr/>
              <a:t>February 23, 2022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Ludger Pesch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5F1DF-911D-4DBF-BF61-B9E1962328DA}" type="datetime4">
              <a:rPr lang="en-US" smtClean="0"/>
              <a:pPr/>
              <a:t>February 23, 2022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Ludger Pesch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09989551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9750" y="1150938"/>
            <a:ext cx="4100513" cy="516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92663" y="1150938"/>
            <a:ext cx="4100512" cy="516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56103294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288682759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871698203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799043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79620344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64094736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1150938"/>
            <a:ext cx="8353425" cy="516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26309" name="Rectangle 5"/>
          <p:cNvSpPr>
            <a:spLocks noChangeArrowheads="1"/>
          </p:cNvSpPr>
          <p:nvPr/>
        </p:nvSpPr>
        <p:spPr bwMode="auto">
          <a:xfrm>
            <a:off x="7524750" y="6551613"/>
            <a:ext cx="1227138" cy="23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/>
            <a:fld id="{6A8EFCF0-6B99-46BD-9F51-1B2308EF8E09}" type="slidenum">
              <a:rPr lang="de-DE" sz="1200" b="0">
                <a:solidFill>
                  <a:srgbClr val="00245B"/>
                </a:solidFill>
                <a:latin typeface="Verdana" pitchFamily="34" charset="0"/>
              </a:rPr>
              <a:pPr algn="r"/>
              <a:t>‹Nr.›</a:t>
            </a:fld>
            <a:endParaRPr lang="de-DE" sz="1200" b="0">
              <a:solidFill>
                <a:srgbClr val="00245B"/>
              </a:solidFill>
              <a:latin typeface="Verdana" pitchFamily="34" charset="0"/>
            </a:endParaRPr>
          </a:p>
        </p:txBody>
      </p:sp>
      <p:sp>
        <p:nvSpPr>
          <p:cNvPr id="226310" name="Line 6"/>
          <p:cNvSpPr>
            <a:spLocks noChangeShapeType="1"/>
          </p:cNvSpPr>
          <p:nvPr/>
        </p:nvSpPr>
        <p:spPr bwMode="auto">
          <a:xfrm>
            <a:off x="0" y="906463"/>
            <a:ext cx="9144000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26311" name="Line 7"/>
          <p:cNvSpPr>
            <a:spLocks noChangeShapeType="1"/>
          </p:cNvSpPr>
          <p:nvPr/>
        </p:nvSpPr>
        <p:spPr bwMode="auto">
          <a:xfrm>
            <a:off x="0" y="6477000"/>
            <a:ext cx="9144000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226313" name="Picture 9" descr="KHSB logo ws  242 b 800 Kopie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175" y="200025"/>
            <a:ext cx="1524000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hf sldNum="0" hdr="0" dt="0"/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2000" b="1">
          <a:solidFill>
            <a:srgbClr val="0000CC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2000" b="1">
          <a:solidFill>
            <a:srgbClr val="0000CC"/>
          </a:solidFill>
          <a:latin typeface="Arial" charset="0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2000" b="1">
          <a:solidFill>
            <a:srgbClr val="0000CC"/>
          </a:solidFill>
          <a:latin typeface="Arial" charset="0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2000" b="1">
          <a:solidFill>
            <a:srgbClr val="0000CC"/>
          </a:solidFill>
          <a:latin typeface="Arial" charset="0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2000" b="1">
          <a:solidFill>
            <a:srgbClr val="0000CC"/>
          </a:solidFill>
          <a:latin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000" b="1">
          <a:solidFill>
            <a:srgbClr val="0000CC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000" b="1">
          <a:solidFill>
            <a:srgbClr val="0000CC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000" b="1">
          <a:solidFill>
            <a:srgbClr val="0000CC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000" b="1">
          <a:solidFill>
            <a:srgbClr val="0000CC"/>
          </a:solidFill>
          <a:latin typeface="Arial" charset="0"/>
        </a:defRPr>
      </a:lvl9pPr>
    </p:titleStyle>
    <p:bodyStyle>
      <a:lvl1pPr algn="l" rtl="0" fontAlgn="base">
        <a:lnSpc>
          <a:spcPct val="102000"/>
        </a:lnSpc>
        <a:spcBef>
          <a:spcPts val="500"/>
        </a:spcBef>
        <a:spcAft>
          <a:spcPct val="0"/>
        </a:spcAft>
        <a:buClr>
          <a:srgbClr val="4D4D4D"/>
        </a:buClr>
        <a:defRPr sz="2400" b="1">
          <a:solidFill>
            <a:srgbClr val="000000"/>
          </a:solidFill>
          <a:latin typeface="+mn-lt"/>
          <a:ea typeface="+mn-ea"/>
          <a:cs typeface="+mn-cs"/>
        </a:defRPr>
      </a:lvl1pPr>
      <a:lvl2pPr marL="355600" indent="-176213" algn="l" rtl="0" fontAlgn="base">
        <a:lnSpc>
          <a:spcPct val="102000"/>
        </a:lnSpc>
        <a:spcBef>
          <a:spcPts val="500"/>
        </a:spcBef>
        <a:spcAft>
          <a:spcPct val="0"/>
        </a:spcAft>
        <a:buClr>
          <a:srgbClr val="4D4D4D"/>
        </a:buClr>
        <a:buSzPct val="90000"/>
        <a:buChar char="-"/>
        <a:defRPr sz="2200" b="1">
          <a:solidFill>
            <a:srgbClr val="000000"/>
          </a:solidFill>
          <a:latin typeface="+mn-lt"/>
        </a:defRPr>
      </a:lvl2pPr>
      <a:lvl3pPr marL="723900" indent="-188913" algn="l" rtl="0" fontAlgn="base">
        <a:lnSpc>
          <a:spcPct val="102000"/>
        </a:lnSpc>
        <a:spcBef>
          <a:spcPts val="500"/>
        </a:spcBef>
        <a:spcAft>
          <a:spcPct val="0"/>
        </a:spcAft>
        <a:buClr>
          <a:srgbClr val="4D4D4D"/>
        </a:buClr>
        <a:buSzPct val="90000"/>
        <a:buChar char="-"/>
        <a:defRPr sz="2000" b="1">
          <a:solidFill>
            <a:srgbClr val="000000"/>
          </a:solidFill>
          <a:latin typeface="+mn-lt"/>
        </a:defRPr>
      </a:lvl3pPr>
      <a:lvl4pPr marL="1079500" indent="-176213" algn="l" rtl="0" fontAlgn="base">
        <a:lnSpc>
          <a:spcPct val="102000"/>
        </a:lnSpc>
        <a:spcBef>
          <a:spcPts val="500"/>
        </a:spcBef>
        <a:spcAft>
          <a:spcPct val="0"/>
        </a:spcAft>
        <a:buClr>
          <a:srgbClr val="4D4D4D"/>
        </a:buClr>
        <a:buSzPct val="90000"/>
        <a:buChar char="-"/>
        <a:defRPr sz="1600" b="1">
          <a:solidFill>
            <a:srgbClr val="000000"/>
          </a:solidFill>
          <a:latin typeface="+mn-lt"/>
        </a:defRPr>
      </a:lvl4pPr>
      <a:lvl5pPr marL="1435100" indent="-176213" algn="l" rtl="0" fontAlgn="base">
        <a:lnSpc>
          <a:spcPct val="102000"/>
        </a:lnSpc>
        <a:spcBef>
          <a:spcPts val="500"/>
        </a:spcBef>
        <a:spcAft>
          <a:spcPct val="0"/>
        </a:spcAft>
        <a:buClr>
          <a:schemeClr val="tx1"/>
        </a:buClr>
        <a:buSzPct val="90000"/>
        <a:buChar char="-"/>
        <a:defRPr sz="1400" b="1">
          <a:solidFill>
            <a:srgbClr val="000000"/>
          </a:solidFill>
          <a:latin typeface="+mn-lt"/>
        </a:defRPr>
      </a:lvl5pPr>
      <a:lvl6pPr marL="1892300" indent="-176213" algn="l" rtl="0" fontAlgn="base">
        <a:lnSpc>
          <a:spcPct val="102000"/>
        </a:lnSpc>
        <a:spcBef>
          <a:spcPts val="500"/>
        </a:spcBef>
        <a:spcAft>
          <a:spcPct val="0"/>
        </a:spcAft>
        <a:buClr>
          <a:schemeClr val="tx1"/>
        </a:buClr>
        <a:buSzPct val="90000"/>
        <a:buChar char="-"/>
        <a:defRPr sz="1400" b="1">
          <a:solidFill>
            <a:srgbClr val="000000"/>
          </a:solidFill>
          <a:latin typeface="+mn-lt"/>
        </a:defRPr>
      </a:lvl6pPr>
      <a:lvl7pPr marL="2349500" indent="-176213" algn="l" rtl="0" fontAlgn="base">
        <a:lnSpc>
          <a:spcPct val="102000"/>
        </a:lnSpc>
        <a:spcBef>
          <a:spcPts val="500"/>
        </a:spcBef>
        <a:spcAft>
          <a:spcPct val="0"/>
        </a:spcAft>
        <a:buClr>
          <a:schemeClr val="tx1"/>
        </a:buClr>
        <a:buSzPct val="90000"/>
        <a:buChar char="-"/>
        <a:defRPr sz="1400" b="1">
          <a:solidFill>
            <a:srgbClr val="000000"/>
          </a:solidFill>
          <a:latin typeface="+mn-lt"/>
        </a:defRPr>
      </a:lvl7pPr>
      <a:lvl8pPr marL="2806700" indent="-176213" algn="l" rtl="0" fontAlgn="base">
        <a:lnSpc>
          <a:spcPct val="102000"/>
        </a:lnSpc>
        <a:spcBef>
          <a:spcPts val="500"/>
        </a:spcBef>
        <a:spcAft>
          <a:spcPct val="0"/>
        </a:spcAft>
        <a:buClr>
          <a:schemeClr val="tx1"/>
        </a:buClr>
        <a:buSzPct val="90000"/>
        <a:buChar char="-"/>
        <a:defRPr sz="1400" b="1">
          <a:solidFill>
            <a:srgbClr val="000000"/>
          </a:solidFill>
          <a:latin typeface="+mn-lt"/>
        </a:defRPr>
      </a:lvl8pPr>
      <a:lvl9pPr marL="3263900" indent="-176213" algn="l" rtl="0" fontAlgn="base">
        <a:lnSpc>
          <a:spcPct val="102000"/>
        </a:lnSpc>
        <a:spcBef>
          <a:spcPts val="500"/>
        </a:spcBef>
        <a:spcAft>
          <a:spcPct val="0"/>
        </a:spcAft>
        <a:buClr>
          <a:schemeClr val="tx1"/>
        </a:buClr>
        <a:buSzPct val="90000"/>
        <a:buChar char="-"/>
        <a:defRPr sz="1400" b="1">
          <a:solidFill>
            <a:srgbClr val="000000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ihand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ihand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echtwinkliges Dreiec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Gerade Verbindung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elplatzhalt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0" name="Textplatzhalt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/>
              <a:t>Textmasterformat bearbeiten</a:t>
            </a:r>
          </a:p>
          <a:p>
            <a:pPr lvl="1" eaLnBrk="1" latinLnBrk="0" hangingPunct="1"/>
            <a:r>
              <a:rPr kumimoji="0" lang="de-DE"/>
              <a:t>Zweite Ebene</a:t>
            </a:r>
          </a:p>
          <a:p>
            <a:pPr lvl="2" eaLnBrk="1" latinLnBrk="0" hangingPunct="1"/>
            <a:r>
              <a:rPr kumimoji="0" lang="de-DE"/>
              <a:t>Dritte Ebene</a:t>
            </a:r>
          </a:p>
          <a:p>
            <a:pPr lvl="3" eaLnBrk="1" latinLnBrk="0" hangingPunct="1"/>
            <a:r>
              <a:rPr kumimoji="0" lang="de-DE"/>
              <a:t>Vierte Ebene</a:t>
            </a:r>
          </a:p>
          <a:p>
            <a:pPr lvl="4" eaLnBrk="1" latinLnBrk="0" hangingPunct="1"/>
            <a:r>
              <a:rPr kumimoji="0" lang="de-DE"/>
              <a:t>Fünfte Ebene</a:t>
            </a:r>
            <a:endParaRPr kumimoji="0" lang="en-US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75BBE111-7505-4196-AD83-EC91B8DE12C7}" type="datetime4">
              <a:rPr lang="en-US" smtClean="0"/>
              <a:pPr eaLnBrk="1" latinLnBrk="0" hangingPunct="1"/>
              <a:t>February 23, 2022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Fußzeilenplatzhalt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r>
              <a:rPr kumimoji="0" lang="en-US" sz="1000">
                <a:solidFill>
                  <a:schemeClr val="tx1"/>
                </a:solidFill>
              </a:rPr>
              <a:t>Ludger Pesch</a:t>
            </a:r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‹Nr.›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  <p:pic>
        <p:nvPicPr>
          <p:cNvPr id="11" name="Picture 9" descr="KHSB logo ws  242 b 800 Kopi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175" y="200025"/>
            <a:ext cx="1524000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ransition>
    <p:fade/>
  </p:transition>
  <p:hf sldNum="0"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dirty="0"/>
              <a:t>The </a:t>
            </a:r>
            <a:br>
              <a:rPr lang="de-DE" dirty="0"/>
            </a:br>
            <a:r>
              <a:rPr lang="de-DE" dirty="0"/>
              <a:t>Pestalozzi-Fröbel-Haus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Working </a:t>
            </a:r>
            <a:r>
              <a:rPr lang="de-DE" dirty="0" err="1"/>
              <a:t>for</a:t>
            </a:r>
            <a:r>
              <a:rPr lang="de-DE" dirty="0"/>
              <a:t> a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start</a:t>
            </a:r>
            <a:r>
              <a:rPr lang="de-DE" dirty="0"/>
              <a:t> in </a:t>
            </a:r>
            <a:r>
              <a:rPr lang="de-DE" dirty="0" err="1"/>
              <a:t>life</a:t>
            </a:r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171" y="571954"/>
            <a:ext cx="2982232" cy="934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3217761" cy="365125"/>
          </a:xfrm>
        </p:spPr>
        <p:txBody>
          <a:bodyPr/>
          <a:lstStyle/>
          <a:p>
            <a:pPr algn="ctr"/>
            <a:r>
              <a:rPr lang="en-US" sz="2400" dirty="0"/>
              <a:t>Prof. Ludger Pesch</a:t>
            </a:r>
          </a:p>
        </p:txBody>
      </p:sp>
    </p:spTree>
    <p:extLst>
      <p:ext uri="{BB962C8B-B14F-4D97-AF65-F5344CB8AC3E}">
        <p14:creationId xmlns:p14="http://schemas.microsoft.com/office/powerpoint/2010/main" val="4293337679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Ludger</a:t>
            </a:r>
            <a:r>
              <a:rPr lang="en-US" dirty="0"/>
              <a:t> </a:t>
            </a:r>
            <a:r>
              <a:rPr lang="en-US" dirty="0" err="1"/>
              <a:t>Pesch</a:t>
            </a:r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5251" y="309900"/>
            <a:ext cx="8229600" cy="1143000"/>
          </a:xfrm>
        </p:spPr>
        <p:txBody>
          <a:bodyPr>
            <a:normAutofit/>
          </a:bodyPr>
          <a:lstStyle/>
          <a:p>
            <a:r>
              <a:rPr lang="de-DE" sz="3600" dirty="0" err="1"/>
              <a:t>Structure</a:t>
            </a:r>
            <a:endParaRPr lang="de-DE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234" y="309900"/>
            <a:ext cx="2570617" cy="804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5251" y="1497315"/>
            <a:ext cx="8229600" cy="2989072"/>
          </a:xfrm>
        </p:spPr>
        <p:txBody>
          <a:bodyPr/>
          <a:lstStyle/>
          <a:p>
            <a:r>
              <a:rPr lang="de-DE" dirty="0"/>
              <a:t>The </a:t>
            </a:r>
            <a:r>
              <a:rPr lang="de-DE" dirty="0" err="1"/>
              <a:t>Organization</a:t>
            </a:r>
            <a:endParaRPr lang="de-DE" dirty="0"/>
          </a:p>
          <a:p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History</a:t>
            </a:r>
            <a:endParaRPr lang="de-DE" dirty="0"/>
          </a:p>
          <a:p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main</a:t>
            </a:r>
            <a:r>
              <a:rPr lang="de-DE" dirty="0"/>
              <a:t> </a:t>
            </a:r>
            <a:r>
              <a:rPr lang="de-DE" dirty="0" err="1"/>
              <a:t>goals</a:t>
            </a:r>
            <a:endParaRPr lang="de-DE" dirty="0"/>
          </a:p>
          <a:p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approach</a:t>
            </a:r>
            <a:endParaRPr lang="de-DE" dirty="0"/>
          </a:p>
          <a:p>
            <a:r>
              <a:rPr lang="de-DE" dirty="0" err="1"/>
              <a:t>Actual</a:t>
            </a:r>
            <a:r>
              <a:rPr lang="de-DE" dirty="0"/>
              <a:t> initiatives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403" y="3817314"/>
            <a:ext cx="5173662" cy="2590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234" y="188686"/>
            <a:ext cx="2957760" cy="92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36003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Ludger</a:t>
            </a:r>
            <a:r>
              <a:rPr lang="en-US" dirty="0"/>
              <a:t> </a:t>
            </a:r>
            <a:r>
              <a:rPr lang="en-US" dirty="0" err="1"/>
              <a:t>Pesch</a:t>
            </a:r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5251" y="309900"/>
            <a:ext cx="8229600" cy="1143000"/>
          </a:xfrm>
        </p:spPr>
        <p:txBody>
          <a:bodyPr>
            <a:normAutofit/>
          </a:bodyPr>
          <a:lstStyle/>
          <a:p>
            <a:r>
              <a:rPr lang="de-DE" sz="3600" dirty="0"/>
              <a:t>The </a:t>
            </a:r>
            <a:r>
              <a:rPr lang="de-DE" sz="3600" dirty="0" err="1"/>
              <a:t>organization</a:t>
            </a:r>
            <a:endParaRPr lang="de-DE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234" y="309900"/>
            <a:ext cx="2570617" cy="804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116" y="1743075"/>
            <a:ext cx="550564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234" y="188686"/>
            <a:ext cx="2957760" cy="92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94162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Ludger</a:t>
            </a:r>
            <a:r>
              <a:rPr lang="en-US" dirty="0"/>
              <a:t> </a:t>
            </a:r>
            <a:r>
              <a:rPr lang="en-US" dirty="0" err="1"/>
              <a:t>Pesch</a:t>
            </a:r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5251" y="309900"/>
            <a:ext cx="8229600" cy="1143000"/>
          </a:xfrm>
        </p:spPr>
        <p:txBody>
          <a:bodyPr>
            <a:normAutofit/>
          </a:bodyPr>
          <a:lstStyle/>
          <a:p>
            <a:r>
              <a:rPr lang="de-DE" sz="3600" dirty="0"/>
              <a:t>The </a:t>
            </a:r>
            <a:r>
              <a:rPr lang="de-DE" sz="3600" dirty="0" err="1"/>
              <a:t>organization</a:t>
            </a:r>
            <a:endParaRPr lang="de-DE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234" y="309900"/>
            <a:ext cx="2570617" cy="804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sz="2400" dirty="0"/>
              <a:t>a </a:t>
            </a:r>
            <a:r>
              <a:rPr lang="de-DE" sz="2400" b="1" dirty="0"/>
              <a:t>college</a:t>
            </a:r>
            <a:r>
              <a:rPr lang="de-DE" sz="2400" dirty="0"/>
              <a:t> of social education-school </a:t>
            </a:r>
          </a:p>
          <a:p>
            <a:r>
              <a:rPr lang="de-DE" sz="2400" dirty="0"/>
              <a:t>an </a:t>
            </a:r>
            <a:r>
              <a:rPr lang="de-DE" sz="2400" dirty="0" err="1"/>
              <a:t>advanced</a:t>
            </a:r>
            <a:r>
              <a:rPr lang="de-DE" sz="2400" dirty="0"/>
              <a:t> </a:t>
            </a:r>
            <a:r>
              <a:rPr lang="de-DE" sz="2400" dirty="0" err="1"/>
              <a:t>technical</a:t>
            </a:r>
            <a:r>
              <a:rPr lang="de-DE" sz="2400" dirty="0"/>
              <a:t> </a:t>
            </a:r>
            <a:r>
              <a:rPr lang="de-DE" sz="2400" dirty="0" err="1"/>
              <a:t>collegue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health</a:t>
            </a:r>
            <a:r>
              <a:rPr lang="de-DE" sz="2400" dirty="0"/>
              <a:t> </a:t>
            </a:r>
            <a:r>
              <a:rPr lang="de-DE" sz="2400" dirty="0" err="1"/>
              <a:t>and</a:t>
            </a:r>
            <a:r>
              <a:rPr lang="de-DE" sz="2400" dirty="0"/>
              <a:t> </a:t>
            </a:r>
            <a:r>
              <a:rPr lang="de-DE" sz="2400" dirty="0" err="1"/>
              <a:t>social</a:t>
            </a:r>
            <a:r>
              <a:rPr lang="de-DE" sz="2400" dirty="0"/>
              <a:t> care</a:t>
            </a:r>
          </a:p>
          <a:p>
            <a:r>
              <a:rPr lang="de-DE" sz="2400" dirty="0" err="1"/>
              <a:t>nine</a:t>
            </a:r>
            <a:r>
              <a:rPr lang="de-DE" sz="2400" dirty="0"/>
              <a:t> </a:t>
            </a:r>
            <a:r>
              <a:rPr lang="de-DE" sz="2400" dirty="0" err="1"/>
              <a:t>kindergartens</a:t>
            </a:r>
            <a:r>
              <a:rPr lang="de-DE" sz="2400" dirty="0"/>
              <a:t> (</a:t>
            </a:r>
            <a:r>
              <a:rPr lang="de-DE" sz="2400" dirty="0" err="1"/>
              <a:t>children</a:t>
            </a:r>
            <a:r>
              <a:rPr lang="de-DE" sz="2400" dirty="0"/>
              <a:t> </a:t>
            </a:r>
            <a:r>
              <a:rPr lang="de-DE" sz="2400" dirty="0" err="1"/>
              <a:t>centres</a:t>
            </a:r>
            <a:r>
              <a:rPr lang="de-DE" sz="2400" dirty="0"/>
              <a:t>)</a:t>
            </a:r>
          </a:p>
          <a:p>
            <a:r>
              <a:rPr lang="de-DE" sz="2400" dirty="0" err="1"/>
              <a:t>full-day</a:t>
            </a:r>
            <a:r>
              <a:rPr lang="de-DE" sz="2400" dirty="0"/>
              <a:t> care </a:t>
            </a:r>
            <a:r>
              <a:rPr lang="de-DE" sz="2400" dirty="0" err="1"/>
              <a:t>provision</a:t>
            </a:r>
            <a:r>
              <a:rPr lang="de-DE" sz="2400" dirty="0"/>
              <a:t> in </a:t>
            </a:r>
            <a:r>
              <a:rPr lang="de-DE" sz="2400" dirty="0" err="1"/>
              <a:t>nine</a:t>
            </a:r>
            <a:r>
              <a:rPr lang="de-DE" sz="2400" dirty="0"/>
              <a:t> </a:t>
            </a:r>
            <a:r>
              <a:rPr lang="de-DE" sz="2400" dirty="0" err="1"/>
              <a:t>schools</a:t>
            </a:r>
            <a:endParaRPr lang="de-DE" sz="2400" dirty="0"/>
          </a:p>
          <a:p>
            <a:r>
              <a:rPr lang="de-DE" sz="2400" dirty="0" err="1"/>
              <a:t>six</a:t>
            </a:r>
            <a:r>
              <a:rPr lang="de-DE" sz="2400" dirty="0"/>
              <a:t> </a:t>
            </a:r>
            <a:r>
              <a:rPr lang="de-DE" sz="2400" dirty="0" err="1"/>
              <a:t>family</a:t>
            </a:r>
            <a:r>
              <a:rPr lang="de-DE" sz="2400" dirty="0"/>
              <a:t>- </a:t>
            </a:r>
            <a:r>
              <a:rPr lang="de-DE" sz="2400" dirty="0" err="1"/>
              <a:t>and</a:t>
            </a:r>
            <a:r>
              <a:rPr lang="de-DE" sz="2400" dirty="0"/>
              <a:t> </a:t>
            </a:r>
            <a:r>
              <a:rPr lang="de-DE" sz="2400" dirty="0" err="1"/>
              <a:t>neighborhoodcentres</a:t>
            </a:r>
            <a:endParaRPr lang="de-DE" sz="2400" dirty="0"/>
          </a:p>
          <a:p>
            <a:r>
              <a:rPr lang="de-DE" sz="2400" dirty="0" err="1"/>
              <a:t>youth</a:t>
            </a:r>
            <a:r>
              <a:rPr lang="de-DE" sz="2400" dirty="0"/>
              <a:t> </a:t>
            </a:r>
            <a:r>
              <a:rPr lang="de-DE" sz="2400" dirty="0" err="1"/>
              <a:t>social</a:t>
            </a:r>
            <a:r>
              <a:rPr lang="de-DE" sz="2400" dirty="0"/>
              <a:t> </a:t>
            </a:r>
            <a:r>
              <a:rPr lang="de-DE" sz="2400" dirty="0" err="1"/>
              <a:t>work</a:t>
            </a:r>
            <a:r>
              <a:rPr lang="de-DE" sz="2400" dirty="0"/>
              <a:t> in </a:t>
            </a:r>
            <a:r>
              <a:rPr lang="de-DE" sz="2400" dirty="0" err="1"/>
              <a:t>schools</a:t>
            </a:r>
            <a:endParaRPr lang="de-DE" sz="2400" dirty="0"/>
          </a:p>
          <a:p>
            <a:r>
              <a:rPr lang="de-DE" sz="2400" dirty="0" err="1"/>
              <a:t>several</a:t>
            </a:r>
            <a:r>
              <a:rPr lang="de-DE" sz="2400" dirty="0"/>
              <a:t> </a:t>
            </a:r>
            <a:r>
              <a:rPr lang="de-DE" sz="2400" dirty="0" err="1"/>
              <a:t>sites</a:t>
            </a:r>
            <a:r>
              <a:rPr lang="de-DE" sz="2400" dirty="0"/>
              <a:t> </a:t>
            </a:r>
            <a:r>
              <a:rPr lang="de-DE" sz="2400" dirty="0" err="1"/>
              <a:t>for</a:t>
            </a:r>
            <a:r>
              <a:rPr lang="de-DE" sz="2400" dirty="0"/>
              <a:t> </a:t>
            </a:r>
            <a:r>
              <a:rPr lang="de-DE" sz="2400" dirty="0" err="1"/>
              <a:t>children</a:t>
            </a:r>
            <a:r>
              <a:rPr lang="de-DE" sz="2400" dirty="0"/>
              <a:t> </a:t>
            </a:r>
            <a:r>
              <a:rPr lang="de-DE" sz="2400" dirty="0" err="1"/>
              <a:t>and</a:t>
            </a:r>
            <a:r>
              <a:rPr lang="de-DE" sz="2400" dirty="0"/>
              <a:t> </a:t>
            </a:r>
            <a:r>
              <a:rPr lang="de-DE" sz="2400" dirty="0" err="1"/>
              <a:t>youth</a:t>
            </a:r>
            <a:r>
              <a:rPr lang="de-DE" sz="2400" dirty="0"/>
              <a:t> </a:t>
            </a:r>
            <a:r>
              <a:rPr lang="de-DE" sz="2400" dirty="0" err="1"/>
              <a:t>work</a:t>
            </a:r>
            <a:endParaRPr lang="de-DE" sz="2400" dirty="0"/>
          </a:p>
          <a:p>
            <a:r>
              <a:rPr lang="de-DE" sz="2400" dirty="0" err="1"/>
              <a:t>two</a:t>
            </a:r>
            <a:r>
              <a:rPr lang="de-DE" sz="2400" dirty="0"/>
              <a:t> </a:t>
            </a:r>
            <a:r>
              <a:rPr lang="de-DE" sz="2400" dirty="0" err="1"/>
              <a:t>therapeutic</a:t>
            </a:r>
            <a:r>
              <a:rPr lang="de-DE" sz="2400" dirty="0"/>
              <a:t> </a:t>
            </a:r>
            <a:r>
              <a:rPr lang="de-DE" sz="2400" dirty="0" err="1"/>
              <a:t>residential</a:t>
            </a:r>
            <a:r>
              <a:rPr lang="de-DE" sz="2400" dirty="0"/>
              <a:t> </a:t>
            </a:r>
            <a:r>
              <a:rPr lang="de-DE" sz="2400" dirty="0" err="1"/>
              <a:t>groups</a:t>
            </a:r>
            <a:endParaRPr lang="de-DE" sz="2400" dirty="0"/>
          </a:p>
          <a:p>
            <a:r>
              <a:rPr lang="de-DE" sz="2400" dirty="0"/>
              <a:t>a </a:t>
            </a:r>
            <a:r>
              <a:rPr lang="de-DE" sz="2400" dirty="0" err="1"/>
              <a:t>family</a:t>
            </a:r>
            <a:r>
              <a:rPr lang="de-DE" sz="2400" dirty="0"/>
              <a:t> </a:t>
            </a:r>
            <a:r>
              <a:rPr lang="de-DE" sz="2400" dirty="0" err="1"/>
              <a:t>counseling</a:t>
            </a:r>
            <a:r>
              <a:rPr lang="de-DE" sz="2400" dirty="0"/>
              <a:t> </a:t>
            </a:r>
          </a:p>
          <a:p>
            <a:endParaRPr lang="de-DE" sz="2400" dirty="0"/>
          </a:p>
          <a:p>
            <a:endParaRPr lang="de-DE" sz="2400" dirty="0"/>
          </a:p>
          <a:p>
            <a:r>
              <a:rPr lang="de-DE" sz="2400" dirty="0" err="1"/>
              <a:t>around</a:t>
            </a:r>
            <a:r>
              <a:rPr lang="de-DE" sz="2400" dirty="0"/>
              <a:t> 600 </a:t>
            </a:r>
            <a:r>
              <a:rPr lang="de-DE" sz="2400" dirty="0" err="1"/>
              <a:t>employees</a:t>
            </a:r>
            <a:endParaRPr lang="de-DE" sz="2400" dirty="0"/>
          </a:p>
          <a:p>
            <a:endParaRPr lang="de-DE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234" y="188686"/>
            <a:ext cx="2957760" cy="92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7721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Ludger</a:t>
            </a:r>
            <a:r>
              <a:rPr lang="en-US" dirty="0"/>
              <a:t> </a:t>
            </a:r>
            <a:r>
              <a:rPr lang="en-US" dirty="0" err="1"/>
              <a:t>Pesch</a:t>
            </a:r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5251" y="309900"/>
            <a:ext cx="8229600" cy="1143000"/>
          </a:xfrm>
        </p:spPr>
        <p:txBody>
          <a:bodyPr>
            <a:normAutofit/>
          </a:bodyPr>
          <a:lstStyle/>
          <a:p>
            <a:r>
              <a:rPr lang="de-DE" sz="3600" dirty="0" err="1"/>
              <a:t>Our</a:t>
            </a:r>
            <a:r>
              <a:rPr lang="de-DE" sz="3600" dirty="0"/>
              <a:t> </a:t>
            </a:r>
            <a:r>
              <a:rPr lang="de-DE" sz="3600" dirty="0" err="1"/>
              <a:t>history</a:t>
            </a:r>
            <a:endParaRPr lang="de-DE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234" y="309900"/>
            <a:ext cx="2570617" cy="804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 dirty="0" err="1"/>
              <a:t>founded</a:t>
            </a:r>
            <a:r>
              <a:rPr lang="de-DE" sz="2400" dirty="0"/>
              <a:t> 1874 </a:t>
            </a:r>
            <a:r>
              <a:rPr lang="de-DE" sz="2400" dirty="0" err="1"/>
              <a:t>by</a:t>
            </a:r>
            <a:r>
              <a:rPr lang="de-DE" sz="2400" dirty="0"/>
              <a:t> Henriette Schrader-</a:t>
            </a:r>
            <a:r>
              <a:rPr lang="de-DE" sz="2400" dirty="0" err="1"/>
              <a:t>Breymann</a:t>
            </a:r>
            <a:endParaRPr lang="de-DE" sz="2400" dirty="0"/>
          </a:p>
          <a:p>
            <a:endParaRPr lang="de-DE" sz="2400" dirty="0"/>
          </a:p>
          <a:p>
            <a:r>
              <a:rPr lang="de-DE" sz="2400" dirty="0" err="1"/>
              <a:t>Based</a:t>
            </a:r>
            <a:r>
              <a:rPr lang="de-DE" sz="2400" dirty="0"/>
              <a:t> on </a:t>
            </a:r>
            <a:r>
              <a:rPr lang="de-DE" sz="2400" dirty="0" err="1"/>
              <a:t>ideas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</a:p>
          <a:p>
            <a:pPr marL="109728" indent="0">
              <a:buNone/>
            </a:pPr>
            <a:r>
              <a:rPr lang="de-DE" sz="2400" dirty="0"/>
              <a:t>	- Friedrich Fröbel (her </a:t>
            </a:r>
            <a:r>
              <a:rPr lang="de-DE" sz="2400" dirty="0" err="1"/>
              <a:t>aunt</a:t>
            </a:r>
            <a:r>
              <a:rPr lang="de-DE" sz="2400" dirty="0"/>
              <a:t> </a:t>
            </a:r>
            <a:r>
              <a:rPr lang="de-DE" sz="2400" dirty="0" err="1"/>
              <a:t>and</a:t>
            </a:r>
            <a:r>
              <a:rPr lang="de-DE" sz="2400" dirty="0"/>
              <a:t> </a:t>
            </a:r>
            <a:r>
              <a:rPr lang="de-DE" sz="2400" dirty="0" err="1"/>
              <a:t>teacher</a:t>
            </a:r>
            <a:r>
              <a:rPr lang="de-DE" sz="2400" dirty="0"/>
              <a:t>) </a:t>
            </a:r>
            <a:r>
              <a:rPr lang="de-DE" sz="2400" dirty="0" err="1"/>
              <a:t>and</a:t>
            </a:r>
            <a:endParaRPr lang="de-DE" sz="2400" dirty="0"/>
          </a:p>
          <a:p>
            <a:pPr marL="109728" indent="0">
              <a:buNone/>
            </a:pPr>
            <a:r>
              <a:rPr lang="de-DE" sz="2400" dirty="0"/>
              <a:t>	- Johann Heinrich Pestalozzi (</a:t>
            </a:r>
            <a:r>
              <a:rPr lang="de-DE" sz="2400" dirty="0" err="1"/>
              <a:t>Fröbels</a:t>
            </a:r>
            <a:r>
              <a:rPr lang="de-DE" sz="2400" dirty="0"/>
              <a:t> </a:t>
            </a:r>
            <a:r>
              <a:rPr lang="de-DE" sz="2400" dirty="0" err="1"/>
              <a:t>teacher</a:t>
            </a:r>
            <a:r>
              <a:rPr lang="de-DE" sz="2400" dirty="0"/>
              <a:t>)</a:t>
            </a:r>
          </a:p>
          <a:p>
            <a:pPr marL="109728" indent="0">
              <a:buNone/>
            </a:pPr>
            <a:endParaRPr lang="de-DE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/>
              <a:t>Pestalozzi (1746-1827): </a:t>
            </a:r>
            <a:br>
              <a:rPr lang="de-DE" sz="2400" dirty="0"/>
            </a:br>
            <a:r>
              <a:rPr lang="de-DE" sz="2400" dirty="0"/>
              <a:t>Education „</a:t>
            </a:r>
            <a:r>
              <a:rPr lang="de-DE" sz="2400" dirty="0" err="1"/>
              <a:t>with</a:t>
            </a:r>
            <a:r>
              <a:rPr lang="de-DE" sz="2400" dirty="0"/>
              <a:t> </a:t>
            </a:r>
            <a:r>
              <a:rPr lang="de-DE" sz="2400" dirty="0" err="1"/>
              <a:t>head</a:t>
            </a:r>
            <a:r>
              <a:rPr lang="de-DE" sz="2400" dirty="0"/>
              <a:t>, </a:t>
            </a:r>
            <a:r>
              <a:rPr lang="de-DE" sz="2400" dirty="0" err="1"/>
              <a:t>heart</a:t>
            </a:r>
            <a:r>
              <a:rPr lang="de-DE" sz="2400" dirty="0"/>
              <a:t> </a:t>
            </a:r>
            <a:r>
              <a:rPr lang="de-DE" sz="2400" dirty="0" err="1"/>
              <a:t>and</a:t>
            </a:r>
            <a:r>
              <a:rPr lang="de-DE" sz="2400" dirty="0"/>
              <a:t> </a:t>
            </a:r>
            <a:r>
              <a:rPr lang="de-DE" sz="2400" dirty="0" err="1"/>
              <a:t>hands</a:t>
            </a:r>
            <a:r>
              <a:rPr lang="de-DE" sz="2400" dirty="0"/>
              <a:t>“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/>
              <a:t>Fröbel (1782-1852): </a:t>
            </a:r>
            <a:br>
              <a:rPr lang="de-DE" sz="2400" dirty="0"/>
            </a:br>
            <a:r>
              <a:rPr lang="de-DE" sz="2400" dirty="0"/>
              <a:t>Inventor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term</a:t>
            </a:r>
            <a:r>
              <a:rPr lang="de-DE" sz="2400" dirty="0"/>
              <a:t> „Kindergarten“</a:t>
            </a:r>
          </a:p>
          <a:p>
            <a:pPr marL="109728" indent="0">
              <a:buNone/>
            </a:pPr>
            <a:endParaRPr lang="de-DE" sz="2400" dirty="0"/>
          </a:p>
          <a:p>
            <a:pPr marL="109728" indent="0">
              <a:buNone/>
            </a:pPr>
            <a:endParaRPr lang="de-DE" sz="2400" dirty="0"/>
          </a:p>
          <a:p>
            <a:pPr marL="109728" indent="0">
              <a:buNone/>
            </a:pPr>
            <a:endParaRPr lang="de-DE" sz="2400" dirty="0"/>
          </a:p>
          <a:p>
            <a:pPr marL="109728" indent="0">
              <a:buNone/>
            </a:pPr>
            <a:endParaRPr lang="de-DE" sz="2400" dirty="0"/>
          </a:p>
          <a:p>
            <a:endParaRPr lang="de-DE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234" y="188686"/>
            <a:ext cx="2957760" cy="92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4720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Ludger</a:t>
            </a:r>
            <a:r>
              <a:rPr lang="en-US" dirty="0"/>
              <a:t> </a:t>
            </a:r>
            <a:r>
              <a:rPr lang="en-US" dirty="0" err="1"/>
              <a:t>Pesch</a:t>
            </a:r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5251" y="309900"/>
            <a:ext cx="8229600" cy="1143000"/>
          </a:xfrm>
        </p:spPr>
        <p:txBody>
          <a:bodyPr>
            <a:normAutofit/>
          </a:bodyPr>
          <a:lstStyle/>
          <a:p>
            <a:r>
              <a:rPr lang="de-DE" sz="3600" dirty="0" err="1"/>
              <a:t>Our</a:t>
            </a:r>
            <a:r>
              <a:rPr lang="de-DE" sz="3600" dirty="0"/>
              <a:t> </a:t>
            </a:r>
            <a:r>
              <a:rPr lang="de-DE" sz="3600" dirty="0" err="1"/>
              <a:t>main</a:t>
            </a:r>
            <a:r>
              <a:rPr lang="de-DE" sz="3600" dirty="0"/>
              <a:t> </a:t>
            </a:r>
            <a:r>
              <a:rPr lang="de-DE" sz="3600" dirty="0" err="1"/>
              <a:t>goals</a:t>
            </a:r>
            <a:endParaRPr lang="de-DE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234" y="309900"/>
            <a:ext cx="2570617" cy="804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5251" y="1881981"/>
            <a:ext cx="8229600" cy="4525963"/>
          </a:xfrm>
        </p:spPr>
        <p:txBody>
          <a:bodyPr/>
          <a:lstStyle/>
          <a:p>
            <a:r>
              <a:rPr lang="de-DE" sz="2400" dirty="0" err="1"/>
              <a:t>to</a:t>
            </a:r>
            <a:r>
              <a:rPr lang="de-DE" sz="2400" dirty="0"/>
              <a:t> promote </a:t>
            </a:r>
            <a:r>
              <a:rPr lang="de-DE" sz="2400" dirty="0" err="1"/>
              <a:t>child</a:t>
            </a:r>
            <a:r>
              <a:rPr lang="de-DE" sz="2400" dirty="0"/>
              <a:t> </a:t>
            </a:r>
            <a:r>
              <a:rPr lang="de-DE" sz="2400" dirty="0" err="1"/>
              <a:t>development</a:t>
            </a:r>
            <a:endParaRPr lang="de-DE" sz="2400" dirty="0"/>
          </a:p>
          <a:p>
            <a:endParaRPr lang="de-DE" sz="2400" dirty="0"/>
          </a:p>
          <a:p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/>
              <a:t>strengthen</a:t>
            </a:r>
            <a:r>
              <a:rPr lang="de-DE" sz="2400" dirty="0"/>
              <a:t> </a:t>
            </a:r>
            <a:r>
              <a:rPr lang="de-DE" sz="2400" dirty="0" err="1"/>
              <a:t>families</a:t>
            </a:r>
            <a:endParaRPr lang="de-DE" sz="2400" dirty="0"/>
          </a:p>
          <a:p>
            <a:endParaRPr lang="de-DE" sz="2400" dirty="0"/>
          </a:p>
          <a:p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/>
              <a:t>serve</a:t>
            </a:r>
            <a:r>
              <a:rPr lang="de-DE" sz="2400" dirty="0"/>
              <a:t> high-quality </a:t>
            </a:r>
            <a:r>
              <a:rPr lang="de-DE" sz="2400" dirty="0" err="1"/>
              <a:t>training</a:t>
            </a:r>
            <a:endParaRPr lang="de-DE" sz="2400" dirty="0"/>
          </a:p>
          <a:p>
            <a:endParaRPr lang="de-DE" sz="2400" dirty="0"/>
          </a:p>
          <a:p>
            <a:r>
              <a:rPr lang="de-DE" sz="2400" dirty="0" err="1"/>
              <a:t>to</a:t>
            </a:r>
            <a:r>
              <a:rPr lang="de-DE" sz="2400" dirty="0"/>
              <a:t> manage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company</a:t>
            </a:r>
            <a:r>
              <a:rPr lang="de-DE" sz="2400" dirty="0"/>
              <a:t> </a:t>
            </a:r>
            <a:r>
              <a:rPr lang="de-DE" sz="2400" dirty="0" err="1"/>
              <a:t>as</a:t>
            </a:r>
            <a:r>
              <a:rPr lang="de-DE" sz="2400" dirty="0"/>
              <a:t> a </a:t>
            </a:r>
            <a:r>
              <a:rPr lang="de-DE" sz="2400" dirty="0" err="1"/>
              <a:t>learning</a:t>
            </a:r>
            <a:r>
              <a:rPr lang="de-DE" sz="2400" dirty="0"/>
              <a:t> </a:t>
            </a:r>
            <a:r>
              <a:rPr lang="de-DE" sz="2400" dirty="0" err="1"/>
              <a:t>organization</a:t>
            </a:r>
            <a:endParaRPr lang="de-DE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234" y="188686"/>
            <a:ext cx="2957760" cy="92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38025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Ludger</a:t>
            </a:r>
            <a:r>
              <a:rPr lang="en-US" dirty="0"/>
              <a:t> </a:t>
            </a:r>
            <a:r>
              <a:rPr lang="en-US" dirty="0" err="1"/>
              <a:t>Pesch</a:t>
            </a:r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5251" y="309900"/>
            <a:ext cx="8229600" cy="1143000"/>
          </a:xfrm>
        </p:spPr>
        <p:txBody>
          <a:bodyPr>
            <a:normAutofit/>
          </a:bodyPr>
          <a:lstStyle/>
          <a:p>
            <a:r>
              <a:rPr lang="de-DE" sz="3600" dirty="0" err="1"/>
              <a:t>Our</a:t>
            </a:r>
            <a:r>
              <a:rPr lang="de-DE" sz="3600" dirty="0"/>
              <a:t> </a:t>
            </a:r>
            <a:r>
              <a:rPr lang="de-DE" sz="3600" dirty="0" err="1"/>
              <a:t>approach</a:t>
            </a:r>
            <a:endParaRPr lang="de-DE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234" y="188686"/>
            <a:ext cx="2957760" cy="92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5251" y="1868938"/>
            <a:ext cx="8229600" cy="4525963"/>
          </a:xfrm>
        </p:spPr>
        <p:txBody>
          <a:bodyPr>
            <a:normAutofit/>
          </a:bodyPr>
          <a:lstStyle/>
          <a:p>
            <a:r>
              <a:rPr lang="de-DE" sz="2400" dirty="0" err="1"/>
              <a:t>Since</a:t>
            </a:r>
            <a:r>
              <a:rPr lang="de-DE" sz="2400" dirty="0"/>
              <a:t> 2000: </a:t>
            </a:r>
            <a:br>
              <a:rPr lang="de-DE" sz="2400" dirty="0"/>
            </a:br>
            <a:r>
              <a:rPr lang="de-DE" sz="3200" dirty="0"/>
              <a:t>„Early Excellence </a:t>
            </a:r>
            <a:r>
              <a:rPr lang="de-DE" sz="3200" dirty="0" err="1"/>
              <a:t>Concept</a:t>
            </a:r>
            <a:r>
              <a:rPr lang="de-DE" sz="3200" dirty="0"/>
              <a:t>“:</a:t>
            </a:r>
          </a:p>
          <a:p>
            <a:endParaRPr lang="de-DE" sz="2400" dirty="0"/>
          </a:p>
          <a:p>
            <a:r>
              <a:rPr lang="de-DE" sz="2400" dirty="0"/>
              <a:t>Every </a:t>
            </a:r>
            <a:r>
              <a:rPr lang="de-DE" sz="2400" dirty="0" err="1"/>
              <a:t>child</a:t>
            </a:r>
            <a:r>
              <a:rPr lang="de-DE" sz="2400" dirty="0"/>
              <a:t> </a:t>
            </a:r>
            <a:r>
              <a:rPr lang="de-DE" sz="2400" dirty="0" err="1"/>
              <a:t>is</a:t>
            </a:r>
            <a:r>
              <a:rPr lang="de-DE" sz="2400" dirty="0"/>
              <a:t> </a:t>
            </a:r>
            <a:r>
              <a:rPr lang="de-DE" sz="2400" dirty="0" err="1"/>
              <a:t>excellent</a:t>
            </a:r>
            <a:r>
              <a:rPr lang="de-DE" sz="2400" dirty="0"/>
              <a:t> at </a:t>
            </a:r>
            <a:r>
              <a:rPr lang="de-DE" sz="2400" dirty="0" err="1"/>
              <a:t>its</a:t>
            </a:r>
            <a:r>
              <a:rPr lang="de-DE" sz="2400" dirty="0"/>
              <a:t> </a:t>
            </a:r>
            <a:r>
              <a:rPr lang="de-DE" sz="2400" dirty="0" err="1"/>
              <a:t>own</a:t>
            </a:r>
            <a:r>
              <a:rPr lang="de-DE" sz="2400" dirty="0"/>
              <a:t>. </a:t>
            </a:r>
          </a:p>
          <a:p>
            <a:endParaRPr lang="de-DE" sz="2400" dirty="0"/>
          </a:p>
          <a:p>
            <a:r>
              <a:rPr lang="de-DE" sz="2400" dirty="0"/>
              <a:t>Excellence </a:t>
            </a:r>
            <a:r>
              <a:rPr lang="de-DE" sz="2400" dirty="0" err="1"/>
              <a:t>is</a:t>
            </a:r>
            <a:r>
              <a:rPr lang="de-DE" sz="2400" dirty="0"/>
              <a:t> not a </a:t>
            </a:r>
            <a:r>
              <a:rPr lang="de-DE" sz="2400" dirty="0" err="1"/>
              <a:t>obligation</a:t>
            </a:r>
            <a:r>
              <a:rPr lang="de-DE" sz="2400" dirty="0"/>
              <a:t> </a:t>
            </a:r>
            <a:r>
              <a:rPr lang="de-DE" sz="2400" dirty="0" err="1"/>
              <a:t>for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child</a:t>
            </a:r>
            <a:r>
              <a:rPr lang="de-DE" sz="2400" dirty="0"/>
              <a:t>. </a:t>
            </a:r>
            <a:br>
              <a:rPr lang="de-DE" sz="2400" dirty="0"/>
            </a:br>
            <a:endParaRPr lang="de-DE" sz="2400" dirty="0"/>
          </a:p>
          <a:p>
            <a:r>
              <a:rPr lang="de-DE" sz="2400" dirty="0" err="1"/>
              <a:t>Involving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parents</a:t>
            </a:r>
            <a:r>
              <a:rPr lang="de-DE" sz="2400" dirty="0"/>
              <a:t>.</a:t>
            </a:r>
          </a:p>
          <a:p>
            <a:endParaRPr lang="de-DE" sz="2400" dirty="0"/>
          </a:p>
          <a:p>
            <a:endParaRPr lang="de-DE" sz="2400" dirty="0"/>
          </a:p>
          <a:p>
            <a:pPr marL="109728" indent="0">
              <a:buNone/>
            </a:pPr>
            <a:endParaRPr lang="de-DE" sz="2400" dirty="0"/>
          </a:p>
          <a:p>
            <a:pPr marL="109728" indent="0">
              <a:buNone/>
            </a:pPr>
            <a:endParaRPr lang="de-DE" sz="2400" dirty="0"/>
          </a:p>
          <a:p>
            <a:pPr marL="109728" indent="0">
              <a:buNone/>
            </a:pPr>
            <a:endParaRPr lang="de-DE" sz="24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44889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Ludger</a:t>
            </a:r>
            <a:r>
              <a:rPr lang="en-US" dirty="0"/>
              <a:t> </a:t>
            </a:r>
            <a:r>
              <a:rPr lang="en-US" dirty="0" err="1"/>
              <a:t>Pesch</a:t>
            </a:r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5251" y="309900"/>
            <a:ext cx="8229600" cy="1143000"/>
          </a:xfrm>
        </p:spPr>
        <p:txBody>
          <a:bodyPr>
            <a:normAutofit/>
          </a:bodyPr>
          <a:lstStyle/>
          <a:p>
            <a:r>
              <a:rPr lang="de-DE" sz="3600" dirty="0" err="1"/>
              <a:t>Actual</a:t>
            </a:r>
            <a:r>
              <a:rPr lang="de-DE" sz="3600" dirty="0"/>
              <a:t> </a:t>
            </a:r>
            <a:r>
              <a:rPr lang="de-DE" sz="3600" dirty="0" err="1"/>
              <a:t>initiativs</a:t>
            </a:r>
            <a:endParaRPr lang="de-DE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234" y="255864"/>
            <a:ext cx="2743201" cy="858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5251" y="1453770"/>
            <a:ext cx="8229600" cy="2945529"/>
          </a:xfrm>
        </p:spPr>
        <p:txBody>
          <a:bodyPr/>
          <a:lstStyle/>
          <a:p>
            <a:r>
              <a:rPr lang="de-DE" sz="2400" dirty="0"/>
              <a:t>„</a:t>
            </a:r>
            <a:r>
              <a:rPr lang="de-DE" sz="2400" dirty="0" err="1"/>
              <a:t>Mellensee</a:t>
            </a:r>
            <a:r>
              <a:rPr lang="de-DE" sz="2400" dirty="0"/>
              <a:t>“</a:t>
            </a:r>
          </a:p>
          <a:p>
            <a:endParaRPr lang="de-DE" sz="2400" dirty="0"/>
          </a:p>
          <a:p>
            <a:r>
              <a:rPr lang="de-DE" sz="2400" dirty="0"/>
              <a:t>„Sozialassistenten-Ausbildung“</a:t>
            </a:r>
          </a:p>
          <a:p>
            <a:endParaRPr lang="de-DE" sz="2400" dirty="0"/>
          </a:p>
          <a:p>
            <a:r>
              <a:rPr lang="de-DE" sz="2400" dirty="0"/>
              <a:t>„Barrierefreiheit“</a:t>
            </a:r>
          </a:p>
          <a:p>
            <a:endParaRPr lang="de-DE" sz="2400" dirty="0"/>
          </a:p>
          <a:p>
            <a:endParaRPr lang="de-DE" sz="2400" dirty="0"/>
          </a:p>
          <a:p>
            <a:pPr marL="109728" indent="0">
              <a:buNone/>
            </a:pPr>
            <a:endParaRPr lang="de-DE" sz="2400" dirty="0"/>
          </a:p>
          <a:p>
            <a:pPr marL="109728" indent="0">
              <a:buNone/>
            </a:pPr>
            <a:endParaRPr lang="de-DE" sz="2400" dirty="0"/>
          </a:p>
          <a:p>
            <a:pPr marL="109728" indent="0">
              <a:buNone/>
            </a:pPr>
            <a:endParaRPr lang="de-DE" sz="2400" dirty="0"/>
          </a:p>
          <a:p>
            <a:endParaRPr lang="de-D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033" y="3664743"/>
            <a:ext cx="5486402" cy="2743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234" y="188686"/>
            <a:ext cx="2957760" cy="92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68222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Ludger</a:t>
            </a:r>
            <a:r>
              <a:rPr lang="en-US" dirty="0"/>
              <a:t> </a:t>
            </a:r>
            <a:r>
              <a:rPr lang="en-US" dirty="0" err="1"/>
              <a:t>Pesch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949" y="252972"/>
            <a:ext cx="2570617" cy="804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sz="2400" dirty="0"/>
          </a:p>
          <a:p>
            <a:endParaRPr lang="de-DE" sz="2400" dirty="0"/>
          </a:p>
          <a:p>
            <a:pPr marL="109728" indent="0">
              <a:buNone/>
            </a:pPr>
            <a:endParaRPr lang="de-DE" sz="2400" dirty="0"/>
          </a:p>
          <a:p>
            <a:pPr marL="109728" indent="0">
              <a:buNone/>
            </a:pPr>
            <a:endParaRPr lang="de-DE" sz="2400" dirty="0"/>
          </a:p>
          <a:p>
            <a:pPr marL="109728" indent="0">
              <a:buNone/>
            </a:pPr>
            <a:endParaRPr lang="de-DE" sz="2400" dirty="0"/>
          </a:p>
          <a:p>
            <a:endParaRPr lang="de-DE" dirty="0"/>
          </a:p>
        </p:txBody>
      </p:sp>
      <p:pic>
        <p:nvPicPr>
          <p:cNvPr id="6" name="Picture 8" descr="6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1601">
            <a:off x="1540086" y="1169153"/>
            <a:ext cx="5166824" cy="3455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/>
          <p:cNvSpPr txBox="1"/>
          <p:nvPr/>
        </p:nvSpPr>
        <p:spPr>
          <a:xfrm rot="1090402">
            <a:off x="587116" y="4963885"/>
            <a:ext cx="5863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Thank</a:t>
            </a:r>
            <a:r>
              <a:rPr lang="de-DE" sz="36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de-DE" sz="3600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you</a:t>
            </a:r>
            <a:r>
              <a:rPr lang="de-DE" sz="36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de-DE" sz="3600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for</a:t>
            </a:r>
            <a:r>
              <a:rPr lang="de-DE" sz="36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de-DE" sz="3600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your</a:t>
            </a:r>
            <a:r>
              <a:rPr lang="de-DE" sz="36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de-DE" sz="3600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attention</a:t>
            </a:r>
            <a:r>
              <a:rPr lang="de-DE" sz="36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!</a:t>
            </a:r>
          </a:p>
        </p:txBody>
      </p:sp>
      <p:sp>
        <p:nvSpPr>
          <p:cNvPr id="4" name="Textfeld 3"/>
          <p:cNvSpPr txBox="1"/>
          <p:nvPr/>
        </p:nvSpPr>
        <p:spPr>
          <a:xfrm rot="1132632">
            <a:off x="6137637" y="5197809"/>
            <a:ext cx="11862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tx1"/>
                </a:solidFill>
              </a:rPr>
              <a:t>Tokio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234" y="188686"/>
            <a:ext cx="2957760" cy="92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28401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FU">
  <a:themeElements>
    <a:clrScheme name="">
      <a:dk1>
        <a:srgbClr val="333333"/>
      </a:dk1>
      <a:lt1>
        <a:srgbClr val="FFFFFF"/>
      </a:lt1>
      <a:dk2>
        <a:srgbClr val="757575"/>
      </a:dk2>
      <a:lt2>
        <a:srgbClr val="FFFFFF"/>
      </a:lt2>
      <a:accent1>
        <a:srgbClr val="BCC7F6"/>
      </a:accent1>
      <a:accent2>
        <a:srgbClr val="86B600"/>
      </a:accent2>
      <a:accent3>
        <a:srgbClr val="FFFFFF"/>
      </a:accent3>
      <a:accent4>
        <a:srgbClr val="2A2A2A"/>
      </a:accent4>
      <a:accent5>
        <a:srgbClr val="DAE0FA"/>
      </a:accent5>
      <a:accent6>
        <a:srgbClr val="79A500"/>
      </a:accent6>
      <a:hlink>
        <a:srgbClr val="003366"/>
      </a:hlink>
      <a:folHlink>
        <a:srgbClr val="CC0000"/>
      </a:folHlink>
    </a:clrScheme>
    <a:fontScheme name="F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003366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1" i="0" u="none" strike="noStrike" cap="none" normalizeH="0" baseline="0" smtClean="0">
            <a:ln>
              <a:noFill/>
            </a:ln>
            <a:solidFill>
              <a:srgbClr val="3F5E97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003366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1" i="0" u="none" strike="noStrike" cap="none" normalizeH="0" baseline="0" smtClean="0">
            <a:ln>
              <a:noFill/>
            </a:ln>
            <a:solidFill>
              <a:srgbClr val="3F5E97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FU 1">
        <a:dk1>
          <a:srgbClr val="333333"/>
        </a:dk1>
        <a:lt1>
          <a:srgbClr val="FFFFFF"/>
        </a:lt1>
        <a:dk2>
          <a:srgbClr val="969696"/>
        </a:dk2>
        <a:lt2>
          <a:srgbClr val="FFFFFF"/>
        </a:lt2>
        <a:accent1>
          <a:srgbClr val="BCC7F6"/>
        </a:accent1>
        <a:accent2>
          <a:srgbClr val="86B600"/>
        </a:accent2>
        <a:accent3>
          <a:srgbClr val="FFFFFF"/>
        </a:accent3>
        <a:accent4>
          <a:srgbClr val="2A2A2A"/>
        </a:accent4>
        <a:accent5>
          <a:srgbClr val="DAE0FA"/>
        </a:accent5>
        <a:accent6>
          <a:srgbClr val="79A500"/>
        </a:accent6>
        <a:hlink>
          <a:srgbClr val="003366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imos">
  <a:themeElements>
    <a:clrScheme name="Deimos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Deimos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Deimo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1368</Words>
  <Application>Microsoft Office PowerPoint</Application>
  <PresentationFormat>Bildschirmpräsentation (4:3)</PresentationFormat>
  <Paragraphs>155</Paragraphs>
  <Slides>9</Slides>
  <Notes>8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9</vt:i4>
      </vt:variant>
      <vt:variant>
        <vt:lpstr>Zielgruppenorientierte Präsentationen</vt:lpstr>
      </vt:variant>
      <vt:variant>
        <vt:i4>1</vt:i4>
      </vt:variant>
    </vt:vector>
  </HeadingPairs>
  <TitlesOfParts>
    <vt:vector size="19" baseType="lpstr">
      <vt:lpstr>Arial</vt:lpstr>
      <vt:lpstr>Lucida Sans Unicode</vt:lpstr>
      <vt:lpstr>Times New Roman</vt:lpstr>
      <vt:lpstr>Verdana</vt:lpstr>
      <vt:lpstr>Wingdings</vt:lpstr>
      <vt:lpstr>Wingdings 2</vt:lpstr>
      <vt:lpstr>Wingdings 3</vt:lpstr>
      <vt:lpstr>FU</vt:lpstr>
      <vt:lpstr>Deimos</vt:lpstr>
      <vt:lpstr>The  Pestalozzi-Fröbel-Haus</vt:lpstr>
      <vt:lpstr>Structure</vt:lpstr>
      <vt:lpstr>The organization</vt:lpstr>
      <vt:lpstr>The organization</vt:lpstr>
      <vt:lpstr>Our history</vt:lpstr>
      <vt:lpstr>Our main goals</vt:lpstr>
      <vt:lpstr>Our approach</vt:lpstr>
      <vt:lpstr>Actual initiativs</vt:lpstr>
      <vt:lpstr>PowerPoint-Präsentation</vt:lpstr>
      <vt:lpstr>Zielgruppenpräsentation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Non-formales Lernen</dc:title>
  <dc:creator>L. Pesch</dc:creator>
  <dc:description>Uni Bozen</dc:description>
  <cp:lastModifiedBy>Pesch Ludger</cp:lastModifiedBy>
  <cp:revision>725</cp:revision>
  <cp:lastPrinted>2017-10-06T18:17:07Z</cp:lastPrinted>
  <dcterms:created xsi:type="dcterms:W3CDTF">2003-06-17T09:13:02Z</dcterms:created>
  <dcterms:modified xsi:type="dcterms:W3CDTF">2022-02-23T12:09:41Z</dcterms:modified>
</cp:coreProperties>
</file>